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10" r:id="rId54"/>
    <p:sldId id="312" r:id="rId55"/>
    <p:sldId id="311" r:id="rId56"/>
    <p:sldId id="313" r:id="rId57"/>
    <p:sldId id="314" r:id="rId58"/>
    <p:sldId id="307" r:id="rId59"/>
    <p:sldId id="309" r:id="rId60"/>
    <p:sldId id="308" r:id="rId61"/>
    <p:sldId id="315" r:id="rId62"/>
    <p:sldId id="316" r:id="rId63"/>
    <p:sldId id="317" r:id="rId64"/>
    <p:sldId id="318" r:id="rId65"/>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B24DEC-A35C-40E8-B8A1-7716E93E61FD}">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Lst>
        </p14:section>
        <p14:section name="Cách 1" id="{9C64CBF6-73DD-4987-925B-A467719F0685}">
          <p14:sldIdLst>
            <p14:sldId id="302"/>
            <p14:sldId id="303"/>
            <p14:sldId id="304"/>
            <p14:sldId id="305"/>
            <p14:sldId id="306"/>
          </p14:sldIdLst>
        </p14:section>
        <p14:section name="Cách 2 (Recommend)" id="{F5519D61-44DA-46DF-8666-D96C28F13370}">
          <p14:sldIdLst>
            <p14:sldId id="310"/>
            <p14:sldId id="312"/>
            <p14:sldId id="311"/>
            <p14:sldId id="313"/>
            <p14:sldId id="314"/>
          </p14:sldIdLst>
        </p14:section>
        <p14:section name="mavros" id="{DEF843C4-217D-4C1B-8D20-88E9A38379C7}">
          <p14:sldIdLst>
            <p14:sldId id="307"/>
            <p14:sldId id="309"/>
            <p14:sldId id="308"/>
          </p14:sldIdLst>
        </p14:section>
        <p14:section name="Chỉnh sửa giao diện" id="{19D5A0E4-4F58-4F06-8503-76D8A2C94762}">
          <p14:sldIdLst>
            <p14:sldId id="315"/>
            <p14:sldId id="316"/>
          </p14:sldIdLst>
        </p14:section>
        <p14:section name="Joystick" id="{0F982C68-D9D3-47F4-A316-82A0815E098F}">
          <p14:sldIdLst>
            <p14:sldId id="317"/>
            <p14:sldId id="318"/>
          </p14:sldIdLst>
        </p14:section>
      </p14:sectionLst>
    </p:ext>
    <p:ext uri="{EFAFB233-063F-42B5-8137-9DF3F51BA10A}">
      <p15:sldGuideLst xmlns:p15="http://schemas.microsoft.com/office/powerpoint/2012/main" xmlns="">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828" y="294"/>
      </p:cViewPr>
      <p:guideLst>
        <p:guide orient="horz" pos="2381"/>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480" y="1768680"/>
            <a:ext cx="5494680" cy="4384080"/>
          </a:xfrm>
          <a:prstGeom prst="rect">
            <a:avLst/>
          </a:prstGeom>
          <a:ln>
            <a:noFill/>
          </a:ln>
        </p:spPr>
      </p:pic>
      <p:pic>
        <p:nvPicPr>
          <p:cNvPr id="35" name="Picture 34"/>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864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868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864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2292480" y="1768680"/>
            <a:ext cx="5494680" cy="4384080"/>
          </a:xfrm>
          <a:prstGeom prst="rect">
            <a:avLst/>
          </a:prstGeom>
          <a:ln>
            <a:noFill/>
          </a:ln>
        </p:spPr>
      </p:pic>
      <p:pic>
        <p:nvPicPr>
          <p:cNvPr id="71" name="Picture 70"/>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US" sz="28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r>
              <a:rPr lang="en-US" sz="18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tIns="0" rIns="0" bIns="0" anchor="ctr"/>
          <a:lstStyle/>
          <a:p>
            <a:r>
              <a:rPr lang="en-US" sz="18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ocs.ros.org/kinetic/api/mavros_msgs/html/index-msg.html" TargetMode="External"/><Relationship Id="rId2" Type="http://schemas.openxmlformats.org/officeDocument/2006/relationships/hyperlink" Target="https://www.youtube.com/watch?v=0d23O_RUOm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ardusub.com/operators-manual/full-parameter-list.html"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www.hoangvancong.com/2017/11/22/qt-interacting-between-qml-and-c-part-1-2/"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mavlink.io/en/getting_started/generate_libraries.html"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Hướng dẫn sử dụng QgroundControl </a:t>
            </a:r>
            <a:endParaRPr lang="en-US" sz="1800" b="0" strike="noStrike" spc="-1">
              <a:solidFill>
                <a:srgbClr val="000000"/>
              </a:solidFill>
              <a:uFill>
                <a:solidFill>
                  <a:srgbClr val="FFFFFF"/>
                </a:solidFill>
              </a:uFill>
              <a:latin typeface="Arial"/>
            </a:endParaRPr>
          </a:p>
        </p:txBody>
      </p:sp>
      <p:sp>
        <p:nvSpPr>
          <p:cNvPr id="73" name="CustomShape 2"/>
          <p:cNvSpPr/>
          <p:nvPr/>
        </p:nvSpPr>
        <p:spPr>
          <a:xfrm>
            <a:off x="352800" y="590400"/>
            <a:ext cx="6583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
                  <a:solidFill>
                    <a:srgbClr val="FFFFFF"/>
                  </a:solidFill>
                </a:uFill>
                <a:latin typeface="Arial"/>
                <a:ea typeface="DejaVu Sans"/>
                <a:hlinkClick r:id="rId2"/>
              </a:rPr>
              <a:t>https://www.youtube.com/watch?v=0d23O_RUOmI</a:t>
            </a:r>
            <a:endParaRPr lang="en-US" sz="1800" b="0" strike="noStrike" spc="-1">
              <a:solidFill>
                <a:srgbClr val="000000"/>
              </a:solidFill>
              <a:uFill>
                <a:solidFill>
                  <a:srgbClr val="FFFFFF"/>
                </a:solidFill>
              </a:uFill>
              <a:latin typeface="Arial"/>
            </a:endParaRPr>
          </a:p>
        </p:txBody>
      </p:sp>
      <p:sp>
        <p:nvSpPr>
          <p:cNvPr id="74" name="CustomShape 3"/>
          <p:cNvSpPr/>
          <p:nvPr/>
        </p:nvSpPr>
        <p:spPr>
          <a:xfrm>
            <a:off x="352800" y="1572120"/>
            <a:ext cx="691740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
                  <a:solidFill>
                    <a:srgbClr val="FFFFFF"/>
                  </a:solidFill>
                </a:uFill>
                <a:latin typeface="Arial"/>
                <a:ea typeface="DejaVu Sans"/>
                <a:hlinkClick r:id="rId3"/>
              </a:rPr>
              <a:t>http://docs.ros.org/kinetic/api/mavros_msgs/html/index-msg.html</a:t>
            </a:r>
            <a:endParaRPr lang="en-US" sz="1800" b="0" strike="noStrike" spc="-1">
              <a:solidFill>
                <a:srgbClr val="000000"/>
              </a:solidFill>
              <a:uFill>
                <a:solidFill>
                  <a:srgbClr val="FFFFFF"/>
                </a:solidFill>
              </a:uFill>
              <a:latin typeface="Arial"/>
            </a:endParaRPr>
          </a:p>
        </p:txBody>
      </p:sp>
      <p:sp>
        <p:nvSpPr>
          <p:cNvPr id="75" name="CustomShape 4"/>
          <p:cNvSpPr/>
          <p:nvPr/>
        </p:nvSpPr>
        <p:spPr>
          <a:xfrm>
            <a:off x="241560" y="113904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kiểu dữ liệu trong sử dụng mavros</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22"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pic>
        <p:nvPicPr>
          <p:cNvPr id="123" name="Picture 120"/>
          <p:cNvPicPr/>
          <p:nvPr/>
        </p:nvPicPr>
        <p:blipFill>
          <a:blip r:embed="rId2"/>
          <a:stretch/>
        </p:blipFill>
        <p:spPr>
          <a:xfrm>
            <a:off x="1005840" y="1443600"/>
            <a:ext cx="6683760" cy="2745360"/>
          </a:xfrm>
          <a:prstGeom prst="rect">
            <a:avLst/>
          </a:prstGeom>
          <a:ln>
            <a:noFill/>
          </a:ln>
        </p:spPr>
      </p:pic>
      <p:sp>
        <p:nvSpPr>
          <p:cNvPr id="124" name="CustomShape 3"/>
          <p:cNvSpPr/>
          <p:nvPr/>
        </p:nvSpPr>
        <p:spPr>
          <a:xfrm>
            <a:off x="914400" y="1097280"/>
            <a:ext cx="210204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COMMAND_INT</a:t>
            </a:r>
            <a:endParaRPr lang="en-US" sz="1800" b="0" strike="noStrike" spc="-1">
              <a:solidFill>
                <a:srgbClr val="000000"/>
              </a:solidFill>
              <a:uFill>
                <a:solidFill>
                  <a:srgbClr val="FFFFFF"/>
                </a:solidFill>
              </a:uFill>
              <a:latin typeface="Arial"/>
            </a:endParaRPr>
          </a:p>
        </p:txBody>
      </p:sp>
      <p:pic>
        <p:nvPicPr>
          <p:cNvPr id="125" name="Picture 122"/>
          <p:cNvPicPr/>
          <p:nvPr/>
        </p:nvPicPr>
        <p:blipFill>
          <a:blip r:embed="rId3"/>
          <a:stretch/>
        </p:blipFill>
        <p:spPr>
          <a:xfrm>
            <a:off x="1097280" y="4210560"/>
            <a:ext cx="7048800" cy="2461320"/>
          </a:xfrm>
          <a:prstGeom prst="rect">
            <a:avLst/>
          </a:prstGeom>
          <a:ln>
            <a:noFill/>
          </a:ln>
        </p:spPr>
      </p:pic>
      <p:sp>
        <p:nvSpPr>
          <p:cNvPr id="126" name="CustomShape 4"/>
          <p:cNvSpPr/>
          <p:nvPr/>
        </p:nvSpPr>
        <p:spPr>
          <a:xfrm>
            <a:off x="182880" y="6877440"/>
            <a:ext cx="981360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COMMAND_CANCLE giống như COMMAND_ACK, thay result = MAV_RESULT_CANCELLED</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28"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pic>
        <p:nvPicPr>
          <p:cNvPr id="129" name="Picture 126"/>
          <p:cNvPicPr/>
          <p:nvPr/>
        </p:nvPicPr>
        <p:blipFill>
          <a:blip r:embed="rId2"/>
          <a:stretch/>
        </p:blipFill>
        <p:spPr>
          <a:xfrm>
            <a:off x="1463040" y="2194560"/>
            <a:ext cx="2720520" cy="2263320"/>
          </a:xfrm>
          <a:prstGeom prst="rect">
            <a:avLst/>
          </a:prstGeom>
          <a:ln>
            <a:noFill/>
          </a:ln>
        </p:spPr>
      </p:pic>
      <p:sp>
        <p:nvSpPr>
          <p:cNvPr id="130" name="CustomShape 3"/>
          <p:cNvSpPr/>
          <p:nvPr/>
        </p:nvSpPr>
        <p:spPr>
          <a:xfrm>
            <a:off x="1188720" y="1280160"/>
            <a:ext cx="8317800" cy="59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Trình tự quá trình gửi lệnh command từ GUI xuống ROS khi frame truyền không có lỗi và frame truyền timeout hoặc bị lỗi</a:t>
            </a:r>
            <a:endParaRPr lang="en-US" sz="1800" b="0" strike="noStrike" spc="-1">
              <a:solidFill>
                <a:srgbClr val="000000"/>
              </a:solidFill>
              <a:uFill>
                <a:solidFill>
                  <a:srgbClr val="FFFFFF"/>
                </a:solidFill>
              </a:uFill>
              <a:latin typeface="Arial"/>
            </a:endParaRPr>
          </a:p>
        </p:txBody>
      </p:sp>
      <p:pic>
        <p:nvPicPr>
          <p:cNvPr id="131" name="Picture 128"/>
          <p:cNvPicPr/>
          <p:nvPr/>
        </p:nvPicPr>
        <p:blipFill>
          <a:blip r:embed="rId3"/>
          <a:stretch/>
        </p:blipFill>
        <p:spPr>
          <a:xfrm>
            <a:off x="5707800" y="2212200"/>
            <a:ext cx="2701440" cy="2996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33"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sp>
        <p:nvSpPr>
          <p:cNvPr id="134" name="CustomShape 3"/>
          <p:cNvSpPr/>
          <p:nvPr/>
        </p:nvSpPr>
        <p:spPr>
          <a:xfrm>
            <a:off x="640080" y="1280160"/>
            <a:ext cx="637308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truyền command để bật/tắt arm trên thanh trạng thái</a:t>
            </a:r>
            <a:endParaRPr lang="en-US" sz="1800" b="0" strike="noStrike" spc="-1">
              <a:solidFill>
                <a:srgbClr val="000000"/>
              </a:solidFill>
              <a:uFill>
                <a:solidFill>
                  <a:srgbClr val="FFFFFF"/>
                </a:solidFill>
              </a:uFill>
              <a:latin typeface="Arial"/>
            </a:endParaRPr>
          </a:p>
        </p:txBody>
      </p:sp>
      <p:pic>
        <p:nvPicPr>
          <p:cNvPr id="135" name="Picture 132"/>
          <p:cNvPicPr/>
          <p:nvPr/>
        </p:nvPicPr>
        <p:blipFill>
          <a:blip r:embed="rId2"/>
          <a:stretch/>
        </p:blipFill>
        <p:spPr>
          <a:xfrm>
            <a:off x="0" y="1645920"/>
            <a:ext cx="10077480" cy="5752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37"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sp>
        <p:nvSpPr>
          <p:cNvPr id="138" name="CustomShape 3"/>
          <p:cNvSpPr/>
          <p:nvPr/>
        </p:nvSpPr>
        <p:spPr>
          <a:xfrm>
            <a:off x="640080" y="1280160"/>
            <a:ext cx="740556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truyền command để bật/tắt arm trên thanh trạng thái</a:t>
            </a:r>
            <a:endParaRPr lang="en-US" sz="1800" b="0" strike="noStrike" spc="-1">
              <a:solidFill>
                <a:srgbClr val="000000"/>
              </a:solidFill>
              <a:uFill>
                <a:solidFill>
                  <a:srgbClr val="FFFFFF"/>
                </a:solidFill>
              </a:uFill>
              <a:latin typeface="Arial"/>
            </a:endParaRPr>
          </a:p>
        </p:txBody>
      </p:sp>
      <p:pic>
        <p:nvPicPr>
          <p:cNvPr id="139" name="Picture 136"/>
          <p:cNvPicPr/>
          <p:nvPr/>
        </p:nvPicPr>
        <p:blipFill>
          <a:blip r:embed="rId2"/>
          <a:stretch/>
        </p:blipFill>
        <p:spPr>
          <a:xfrm>
            <a:off x="1068120" y="3566160"/>
            <a:ext cx="7615800" cy="2451960"/>
          </a:xfrm>
          <a:prstGeom prst="rect">
            <a:avLst/>
          </a:prstGeom>
          <a:ln>
            <a:noFill/>
          </a:ln>
        </p:spPr>
      </p:pic>
      <p:sp>
        <p:nvSpPr>
          <p:cNvPr id="140" name="CustomShape 4"/>
          <p:cNvSpPr/>
          <p:nvPr/>
        </p:nvSpPr>
        <p:spPr>
          <a:xfrm>
            <a:off x="4480560" y="1737360"/>
            <a:ext cx="5392080" cy="5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console của ROS ta thấy có command: 400 (xem hình bên dưới)</a:t>
            </a:r>
            <a:endParaRPr lang="en-US" sz="1800" b="0" strike="noStrike" spc="-1">
              <a:solidFill>
                <a:srgbClr val="000000"/>
              </a:solidFill>
              <a:uFill>
                <a:solidFill>
                  <a:srgbClr val="FFFFFF"/>
                </a:solidFill>
              </a:uFill>
              <a:latin typeface="Arial"/>
            </a:endParaRPr>
          </a:p>
        </p:txBody>
      </p:sp>
      <p:pic>
        <p:nvPicPr>
          <p:cNvPr id="141" name="Picture 138"/>
          <p:cNvPicPr/>
          <p:nvPr/>
        </p:nvPicPr>
        <p:blipFill>
          <a:blip r:embed="rId3"/>
          <a:stretch/>
        </p:blipFill>
        <p:spPr>
          <a:xfrm>
            <a:off x="893880" y="1626480"/>
            <a:ext cx="3492360" cy="1901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43"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sp>
        <p:nvSpPr>
          <p:cNvPr id="144" name="CustomShape 3"/>
          <p:cNvSpPr/>
          <p:nvPr/>
        </p:nvSpPr>
        <p:spPr>
          <a:xfrm>
            <a:off x="640080" y="1280160"/>
            <a:ext cx="637308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truyền command để bật/tắt arm trên thanh trạng thái</a:t>
            </a:r>
            <a:endParaRPr lang="en-US" sz="1800" b="0" strike="noStrike" spc="-1">
              <a:solidFill>
                <a:srgbClr val="000000"/>
              </a:solidFill>
              <a:uFill>
                <a:solidFill>
                  <a:srgbClr val="FFFFFF"/>
                </a:solidFill>
              </a:uFill>
              <a:latin typeface="Arial"/>
            </a:endParaRPr>
          </a:p>
        </p:txBody>
      </p:sp>
      <p:pic>
        <p:nvPicPr>
          <p:cNvPr id="145" name="Picture 142"/>
          <p:cNvPicPr/>
          <p:nvPr/>
        </p:nvPicPr>
        <p:blipFill>
          <a:blip r:embed="rId2"/>
          <a:stretch/>
        </p:blipFill>
        <p:spPr>
          <a:xfrm>
            <a:off x="249840" y="1645920"/>
            <a:ext cx="2581920" cy="1773000"/>
          </a:xfrm>
          <a:prstGeom prst="rect">
            <a:avLst/>
          </a:prstGeom>
          <a:ln>
            <a:noFill/>
          </a:ln>
        </p:spPr>
      </p:pic>
      <p:sp>
        <p:nvSpPr>
          <p:cNvPr id="146" name="CustomShape 4"/>
          <p:cNvSpPr/>
          <p:nvPr/>
        </p:nvSpPr>
        <p:spPr>
          <a:xfrm>
            <a:off x="3007440" y="1737360"/>
            <a:ext cx="695664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Với msgid=76 switch .. case .. sẽ chạy vào hàm handleCommand()</a:t>
            </a:r>
            <a:endParaRPr lang="en-US" sz="1800" b="0" strike="noStrike" spc="-1">
              <a:solidFill>
                <a:srgbClr val="000000"/>
              </a:solidFill>
              <a:uFill>
                <a:solidFill>
                  <a:srgbClr val="FFFFFF"/>
                </a:solidFill>
              </a:uFill>
              <a:latin typeface="Arial"/>
            </a:endParaRPr>
          </a:p>
        </p:txBody>
      </p:sp>
      <p:pic>
        <p:nvPicPr>
          <p:cNvPr id="147" name="Picture 144"/>
          <p:cNvPicPr/>
          <p:nvPr/>
        </p:nvPicPr>
        <p:blipFill>
          <a:blip r:embed="rId3"/>
          <a:stretch/>
        </p:blipFill>
        <p:spPr>
          <a:xfrm>
            <a:off x="227160" y="3512880"/>
            <a:ext cx="2696040" cy="1300320"/>
          </a:xfrm>
          <a:prstGeom prst="rect">
            <a:avLst/>
          </a:prstGeom>
          <a:ln>
            <a:noFill/>
          </a:ln>
        </p:spPr>
      </p:pic>
      <p:sp>
        <p:nvSpPr>
          <p:cNvPr id="148" name="CustomShape 5"/>
          <p:cNvSpPr/>
          <p:nvPr/>
        </p:nvSpPr>
        <p:spPr>
          <a:xfrm>
            <a:off x="3108960" y="3657600"/>
            <a:ext cx="6672240" cy="5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Sau đó vào hàm handleCommand để lọc ra loại dữ liệu đang được sử dụng của message</a:t>
            </a:r>
            <a:endParaRPr lang="en-US" sz="1800" b="0" strike="noStrike" spc="-1">
              <a:solidFill>
                <a:srgbClr val="000000"/>
              </a:solidFill>
              <a:uFill>
                <a:solidFill>
                  <a:srgbClr val="FFFFFF"/>
                </a:solidFill>
              </a:uFill>
              <a:latin typeface="Arial"/>
            </a:endParaRPr>
          </a:p>
        </p:txBody>
      </p:sp>
      <p:pic>
        <p:nvPicPr>
          <p:cNvPr id="149" name="Picture 146"/>
          <p:cNvPicPr/>
          <p:nvPr/>
        </p:nvPicPr>
        <p:blipFill>
          <a:blip r:embed="rId4"/>
          <a:stretch/>
        </p:blipFill>
        <p:spPr>
          <a:xfrm>
            <a:off x="182880" y="4937760"/>
            <a:ext cx="2831760" cy="1730880"/>
          </a:xfrm>
          <a:prstGeom prst="rect">
            <a:avLst/>
          </a:prstGeom>
          <a:ln>
            <a:noFill/>
          </a:ln>
        </p:spPr>
      </p:pic>
      <p:sp>
        <p:nvSpPr>
          <p:cNvPr id="150" name="CustomShape 6"/>
          <p:cNvSpPr/>
          <p:nvPr/>
        </p:nvSpPr>
        <p:spPr>
          <a:xfrm>
            <a:off x="3200400" y="5120640"/>
            <a:ext cx="6580800" cy="136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Trước tiên, chương trình sẽ kiểm tra target_id để biết được đối tượng (Drone, ROV, AUV, …) nào đang gửi command tới (sử dụng khi có nhiều đối tượng kết nối tời GUI). Sau khi check xong target_id, chương trình sẻ unpack msg rồi gán các số liệu từ COMMAND_LONG vào CommandLong</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52"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sp>
        <p:nvSpPr>
          <p:cNvPr id="153" name="CustomShape 3"/>
          <p:cNvSpPr/>
          <p:nvPr/>
        </p:nvSpPr>
        <p:spPr>
          <a:xfrm>
            <a:off x="640080" y="1280160"/>
            <a:ext cx="637308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truyền command để bật/tắt arm trên thanh trạng thái</a:t>
            </a:r>
            <a:endParaRPr lang="en-US" sz="1800" b="0" strike="noStrike" spc="-1">
              <a:solidFill>
                <a:srgbClr val="000000"/>
              </a:solidFill>
              <a:uFill>
                <a:solidFill>
                  <a:srgbClr val="FFFFFF"/>
                </a:solidFill>
              </a:uFill>
              <a:latin typeface="Arial"/>
            </a:endParaRPr>
          </a:p>
        </p:txBody>
      </p:sp>
      <p:pic>
        <p:nvPicPr>
          <p:cNvPr id="154" name="Picture 151"/>
          <p:cNvPicPr/>
          <p:nvPr/>
        </p:nvPicPr>
        <p:blipFill>
          <a:blip r:embed="rId2"/>
          <a:stretch/>
        </p:blipFill>
        <p:spPr>
          <a:xfrm>
            <a:off x="573840" y="1737360"/>
            <a:ext cx="2715120" cy="1050840"/>
          </a:xfrm>
          <a:prstGeom prst="rect">
            <a:avLst/>
          </a:prstGeom>
          <a:ln>
            <a:noFill/>
          </a:ln>
        </p:spPr>
      </p:pic>
      <p:sp>
        <p:nvSpPr>
          <p:cNvPr id="155" name="CustomShape 4"/>
          <p:cNvSpPr/>
          <p:nvPr/>
        </p:nvSpPr>
        <p:spPr>
          <a:xfrm>
            <a:off x="3474720" y="1828800"/>
            <a:ext cx="6306480" cy="5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Call tới 1 service để set arm bật/tắt (service được đặt bên test_node.cpp)</a:t>
            </a:r>
            <a:endParaRPr lang="en-US" sz="1800" b="0" strike="noStrike" spc="-1">
              <a:solidFill>
                <a:srgbClr val="000000"/>
              </a:solidFill>
              <a:uFill>
                <a:solidFill>
                  <a:srgbClr val="FFFFFF"/>
                </a:solidFill>
              </a:uFill>
              <a:latin typeface="Arial"/>
            </a:endParaRPr>
          </a:p>
        </p:txBody>
      </p:sp>
      <p:pic>
        <p:nvPicPr>
          <p:cNvPr id="156" name="Picture 153"/>
          <p:cNvPicPr/>
          <p:nvPr/>
        </p:nvPicPr>
        <p:blipFill>
          <a:blip r:embed="rId3"/>
          <a:stretch/>
        </p:blipFill>
        <p:spPr>
          <a:xfrm>
            <a:off x="3840480" y="2431080"/>
            <a:ext cx="5387760" cy="1387440"/>
          </a:xfrm>
          <a:prstGeom prst="rect">
            <a:avLst/>
          </a:prstGeom>
          <a:ln>
            <a:noFill/>
          </a:ln>
        </p:spPr>
      </p:pic>
      <p:sp>
        <p:nvSpPr>
          <p:cNvPr id="157" name="CustomShape 5"/>
          <p:cNvSpPr/>
          <p:nvPr/>
        </p:nvSpPr>
        <p:spPr>
          <a:xfrm>
            <a:off x="548640" y="3017520"/>
            <a:ext cx="2923200" cy="5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Sau đó sẻ trả về GUI gói ACK để xác nhận  </a:t>
            </a:r>
            <a:endParaRPr lang="en-US" sz="1800" b="0" strike="noStrike" spc="-1">
              <a:solidFill>
                <a:srgbClr val="000000"/>
              </a:solidFill>
              <a:uFill>
                <a:solidFill>
                  <a:srgbClr val="FFFFFF"/>
                </a:solidFill>
              </a:uFill>
              <a:latin typeface="Arial"/>
            </a:endParaRPr>
          </a:p>
        </p:txBody>
      </p:sp>
      <p:pic>
        <p:nvPicPr>
          <p:cNvPr id="158" name="Picture 155"/>
          <p:cNvPicPr/>
          <p:nvPr/>
        </p:nvPicPr>
        <p:blipFill>
          <a:blip r:embed="rId4"/>
          <a:stretch/>
        </p:blipFill>
        <p:spPr>
          <a:xfrm>
            <a:off x="413640" y="3931920"/>
            <a:ext cx="4064040" cy="1216080"/>
          </a:xfrm>
          <a:prstGeom prst="rect">
            <a:avLst/>
          </a:prstGeom>
          <a:ln>
            <a:noFill/>
          </a:ln>
        </p:spPr>
      </p:pic>
      <p:sp>
        <p:nvSpPr>
          <p:cNvPr id="159" name="CustomShape 6"/>
          <p:cNvSpPr/>
          <p:nvPr/>
        </p:nvSpPr>
        <p:spPr>
          <a:xfrm>
            <a:off x="4754880" y="4114800"/>
            <a:ext cx="4843440" cy="11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Update trạng thái của hệ thống, trong này update trạng thái của thuộc tính ARM trong gói heartbeat, để gói heartbeat gửi liên tục và cập nhật hệ thống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61"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162" name="CustomShape 3"/>
          <p:cNvSpPr/>
          <p:nvPr/>
        </p:nvSpPr>
        <p:spPr>
          <a:xfrm>
            <a:off x="717480" y="1104840"/>
            <a:ext cx="875052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uFill>
                  <a:solidFill>
                    <a:srgbClr val="FFFFFF"/>
                  </a:solidFill>
                </a:uFill>
                <a:latin typeface="Arial"/>
                <a:ea typeface="DejaVu Sans"/>
              </a:rPr>
              <a:t>Parameter Protocol cho phép gửi các gói tin cài đặt thông số của hệ thống, bao gồm: calib cảm biến IMU, dung lượng PIN, cảm biến áp suất, các thông số của bộ điều khiển PID, LOS,…</a:t>
            </a:r>
            <a:endParaRPr lang="en-US" sz="1800" b="0" strike="noStrike" spc="-1">
              <a:solidFill>
                <a:srgbClr val="000000"/>
              </a:solidFill>
              <a:uFill>
                <a:solidFill>
                  <a:srgbClr val="FFFFFF"/>
                </a:solidFill>
              </a:uFill>
              <a:latin typeface="Arial"/>
            </a:endParaRPr>
          </a:p>
        </p:txBody>
      </p:sp>
      <p:pic>
        <p:nvPicPr>
          <p:cNvPr id="163" name="Picture 2"/>
          <p:cNvPicPr/>
          <p:nvPr/>
        </p:nvPicPr>
        <p:blipFill>
          <a:blip r:embed="rId2"/>
          <a:stretch/>
        </p:blipFill>
        <p:spPr>
          <a:xfrm>
            <a:off x="1099800" y="2028240"/>
            <a:ext cx="7494120" cy="2413440"/>
          </a:xfrm>
          <a:prstGeom prst="rect">
            <a:avLst/>
          </a:prstGeom>
          <a:ln>
            <a:noFill/>
          </a:ln>
        </p:spPr>
      </p:pic>
      <p:pic>
        <p:nvPicPr>
          <p:cNvPr id="164" name="Picture 3"/>
          <p:cNvPicPr/>
          <p:nvPr/>
        </p:nvPicPr>
        <p:blipFill>
          <a:blip r:embed="rId3"/>
          <a:stretch/>
        </p:blipFill>
        <p:spPr>
          <a:xfrm>
            <a:off x="0" y="4748040"/>
            <a:ext cx="3107520" cy="2285280"/>
          </a:xfrm>
          <a:prstGeom prst="rect">
            <a:avLst/>
          </a:prstGeom>
          <a:ln>
            <a:noFill/>
          </a:ln>
        </p:spPr>
      </p:pic>
      <p:pic>
        <p:nvPicPr>
          <p:cNvPr id="165" name="Picture 4"/>
          <p:cNvPicPr/>
          <p:nvPr/>
        </p:nvPicPr>
        <p:blipFill>
          <a:blip r:embed="rId4"/>
          <a:stretch/>
        </p:blipFill>
        <p:spPr>
          <a:xfrm>
            <a:off x="3507120" y="4809240"/>
            <a:ext cx="3071160" cy="2223720"/>
          </a:xfrm>
          <a:prstGeom prst="rect">
            <a:avLst/>
          </a:prstGeom>
          <a:ln>
            <a:noFill/>
          </a:ln>
        </p:spPr>
      </p:pic>
      <p:pic>
        <p:nvPicPr>
          <p:cNvPr id="166" name="Picture 5"/>
          <p:cNvPicPr/>
          <p:nvPr/>
        </p:nvPicPr>
        <p:blipFill>
          <a:blip r:embed="rId5"/>
          <a:stretch/>
        </p:blipFill>
        <p:spPr>
          <a:xfrm>
            <a:off x="6860160" y="4563360"/>
            <a:ext cx="2922480" cy="2531160"/>
          </a:xfrm>
          <a:prstGeom prst="rect">
            <a:avLst/>
          </a:prstGeom>
          <a:ln>
            <a:noFill/>
          </a:ln>
        </p:spPr>
      </p:pic>
      <p:sp>
        <p:nvSpPr>
          <p:cNvPr id="167" name="CustomShape 4"/>
          <p:cNvSpPr/>
          <p:nvPr/>
        </p:nvSpPr>
        <p:spPr>
          <a:xfrm>
            <a:off x="556560" y="7096320"/>
            <a:ext cx="227232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Read All Parameters</a:t>
            </a:r>
            <a:endParaRPr lang="en-US" sz="1800" b="0" strike="noStrike" spc="-1">
              <a:solidFill>
                <a:srgbClr val="000000"/>
              </a:solidFill>
              <a:uFill>
                <a:solidFill>
                  <a:srgbClr val="FFFFFF"/>
                </a:solidFill>
              </a:uFill>
              <a:latin typeface="Arial"/>
            </a:endParaRPr>
          </a:p>
        </p:txBody>
      </p:sp>
      <p:sp>
        <p:nvSpPr>
          <p:cNvPr id="168" name="CustomShape 5"/>
          <p:cNvSpPr/>
          <p:nvPr/>
        </p:nvSpPr>
        <p:spPr>
          <a:xfrm>
            <a:off x="3873240" y="7096320"/>
            <a:ext cx="254988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Read Single Parameter</a:t>
            </a:r>
            <a:endParaRPr lang="en-US" sz="1800" b="0" strike="noStrike" spc="-1">
              <a:solidFill>
                <a:srgbClr val="000000"/>
              </a:solidFill>
              <a:uFill>
                <a:solidFill>
                  <a:srgbClr val="FFFFFF"/>
                </a:solidFill>
              </a:uFill>
              <a:latin typeface="Arial"/>
            </a:endParaRPr>
          </a:p>
        </p:txBody>
      </p:sp>
      <p:sp>
        <p:nvSpPr>
          <p:cNvPr id="169" name="CustomShape 6"/>
          <p:cNvSpPr/>
          <p:nvPr/>
        </p:nvSpPr>
        <p:spPr>
          <a:xfrm>
            <a:off x="7346160" y="7096320"/>
            <a:ext cx="195084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Write Parameters</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71"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172" name="CustomShape 3"/>
          <p:cNvSpPr/>
          <p:nvPr/>
        </p:nvSpPr>
        <p:spPr>
          <a:xfrm>
            <a:off x="717480" y="1104840"/>
            <a:ext cx="8750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uFill>
                  <a:solidFill>
                    <a:srgbClr val="FFFFFF"/>
                  </a:solidFill>
                </a:uFill>
                <a:latin typeface="Arial"/>
                <a:ea typeface="DejaVu Sans"/>
              </a:rPr>
              <a:t>Cửa sổ chính của Parameter sẽ nằm trong biểu tượng </a:t>
            </a:r>
            <a:endParaRPr lang="en-US" sz="1800" b="0" strike="noStrike" spc="-1">
              <a:solidFill>
                <a:srgbClr val="000000"/>
              </a:solidFill>
              <a:uFill>
                <a:solidFill>
                  <a:srgbClr val="FFFFFF"/>
                </a:solidFill>
              </a:uFill>
              <a:latin typeface="Arial"/>
            </a:endParaRPr>
          </a:p>
        </p:txBody>
      </p:sp>
      <p:pic>
        <p:nvPicPr>
          <p:cNvPr id="173" name="Picture 2"/>
          <p:cNvPicPr/>
          <p:nvPr/>
        </p:nvPicPr>
        <p:blipFill>
          <a:blip r:embed="rId2"/>
          <a:stretch/>
        </p:blipFill>
        <p:spPr>
          <a:xfrm>
            <a:off x="508680" y="1688400"/>
            <a:ext cx="8959680" cy="5356800"/>
          </a:xfrm>
          <a:prstGeom prst="rect">
            <a:avLst/>
          </a:prstGeom>
          <a:ln>
            <a:noFill/>
          </a:ln>
        </p:spPr>
      </p:pic>
      <p:pic>
        <p:nvPicPr>
          <p:cNvPr id="174" name="Picture 2"/>
          <p:cNvPicPr/>
          <p:nvPr/>
        </p:nvPicPr>
        <p:blipFill>
          <a:blip r:embed="rId2"/>
          <a:srcRect l="4237" r="89933" b="91908"/>
          <a:stretch/>
        </p:blipFill>
        <p:spPr>
          <a:xfrm>
            <a:off x="6387840" y="1072800"/>
            <a:ext cx="482400" cy="39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76"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177" name="Picture 3"/>
          <p:cNvPicPr/>
          <p:nvPr/>
        </p:nvPicPr>
        <p:blipFill>
          <a:blip r:embed="rId2"/>
          <a:stretch/>
        </p:blipFill>
        <p:spPr>
          <a:xfrm>
            <a:off x="343080" y="1199160"/>
            <a:ext cx="3587400" cy="1632600"/>
          </a:xfrm>
          <a:prstGeom prst="rect">
            <a:avLst/>
          </a:prstGeom>
          <a:ln>
            <a:noFill/>
          </a:ln>
        </p:spPr>
      </p:pic>
      <p:pic>
        <p:nvPicPr>
          <p:cNvPr id="178" name="Picture 2"/>
          <p:cNvPicPr/>
          <p:nvPr/>
        </p:nvPicPr>
        <p:blipFill>
          <a:blip r:embed="rId3"/>
          <a:stretch/>
        </p:blipFill>
        <p:spPr>
          <a:xfrm>
            <a:off x="343080" y="2958120"/>
            <a:ext cx="6147720" cy="1157040"/>
          </a:xfrm>
          <a:prstGeom prst="rect">
            <a:avLst/>
          </a:prstGeom>
          <a:ln>
            <a:noFill/>
          </a:ln>
        </p:spPr>
      </p:pic>
      <p:sp>
        <p:nvSpPr>
          <p:cNvPr id="179" name="CustomShape 3"/>
          <p:cNvSpPr/>
          <p:nvPr/>
        </p:nvSpPr>
        <p:spPr>
          <a:xfrm>
            <a:off x="4141080" y="1199160"/>
            <a:ext cx="552420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1800" b="0" strike="noStrike" spc="-1">
                <a:solidFill>
                  <a:srgbClr val="000000"/>
                </a:solidFill>
                <a:uFill>
                  <a:solidFill>
                    <a:srgbClr val="FFFFFF"/>
                  </a:solidFill>
                </a:uFill>
                <a:latin typeface="Arial"/>
                <a:ea typeface="DejaVu Sans"/>
              </a:rPr>
              <a:t>Khi mới bắt đầu chạy node trên ROS, sau khi đã xác lập kết nối từ GUI xuống ROS thông qua heartbeat, GUI sẽ request tất cả các data từ ROS lên để hiện thị trên GUI</a:t>
            </a:r>
            <a:endParaRPr lang="en-US" sz="1800" b="0" strike="noStrike" spc="-1">
              <a:solidFill>
                <a:srgbClr val="000000"/>
              </a:solidFill>
              <a:uFill>
                <a:solidFill>
                  <a:srgbClr val="FFFFFF"/>
                </a:solidFill>
              </a:uFill>
              <a:latin typeface="Arial"/>
            </a:endParaRPr>
          </a:p>
        </p:txBody>
      </p:sp>
      <p:pic>
        <p:nvPicPr>
          <p:cNvPr id="180" name="Picture 7"/>
          <p:cNvPicPr/>
          <p:nvPr/>
        </p:nvPicPr>
        <p:blipFill>
          <a:blip r:embed="rId4"/>
          <a:stretch/>
        </p:blipFill>
        <p:spPr>
          <a:xfrm>
            <a:off x="343080" y="4241520"/>
            <a:ext cx="5509080" cy="3141000"/>
          </a:xfrm>
          <a:prstGeom prst="rect">
            <a:avLst/>
          </a:prstGeom>
          <a:ln>
            <a:noFill/>
          </a:ln>
        </p:spPr>
      </p:pic>
      <p:sp>
        <p:nvSpPr>
          <p:cNvPr id="181" name="CustomShape 4"/>
          <p:cNvSpPr/>
          <p:nvPr/>
        </p:nvSpPr>
        <p:spPr>
          <a:xfrm>
            <a:off x="5941080" y="4441320"/>
            <a:ext cx="39722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Đoạn code gửi tất cả các gói dữ liệu từ ROS lên GUI với msgid=21</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83"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184" name="Picture 1"/>
          <p:cNvPicPr/>
          <p:nvPr/>
        </p:nvPicPr>
        <p:blipFill>
          <a:blip r:embed="rId2"/>
          <a:stretch/>
        </p:blipFill>
        <p:spPr>
          <a:xfrm>
            <a:off x="241560" y="1104840"/>
            <a:ext cx="4786200" cy="3497040"/>
          </a:xfrm>
          <a:prstGeom prst="rect">
            <a:avLst/>
          </a:prstGeom>
          <a:ln>
            <a:noFill/>
          </a:ln>
        </p:spPr>
      </p:pic>
      <p:pic>
        <p:nvPicPr>
          <p:cNvPr id="185" name="Picture 4"/>
          <p:cNvPicPr/>
          <p:nvPr/>
        </p:nvPicPr>
        <p:blipFill>
          <a:blip r:embed="rId3"/>
          <a:stretch/>
        </p:blipFill>
        <p:spPr>
          <a:xfrm>
            <a:off x="241560" y="4603320"/>
            <a:ext cx="5287320" cy="2561760"/>
          </a:xfrm>
          <a:prstGeom prst="rect">
            <a:avLst/>
          </a:prstGeom>
          <a:ln>
            <a:noFill/>
          </a:ln>
        </p:spPr>
      </p:pic>
      <p:sp>
        <p:nvSpPr>
          <p:cNvPr id="186" name="CustomShape 3"/>
          <p:cNvSpPr/>
          <p:nvPr/>
        </p:nvSpPr>
        <p:spPr>
          <a:xfrm>
            <a:off x="5225040" y="1319400"/>
            <a:ext cx="463572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hàm </a:t>
            </a:r>
            <a:r>
              <a:rPr lang="en-US" sz="1800" b="0" i="1" strike="noStrike" spc="-1">
                <a:solidFill>
                  <a:srgbClr val="000000"/>
                </a:solidFill>
                <a:uFill>
                  <a:solidFill>
                    <a:srgbClr val="FFFFFF"/>
                  </a:solidFill>
                </a:uFill>
                <a:latin typeface="Arial"/>
                <a:ea typeface="DejaVu Sans"/>
              </a:rPr>
              <a:t>readParamList() </a:t>
            </a:r>
            <a:r>
              <a:rPr lang="en-US" sz="1800" b="0" strike="noStrike" spc="-1">
                <a:solidFill>
                  <a:srgbClr val="000000"/>
                </a:solidFill>
                <a:uFill>
                  <a:solidFill>
                    <a:srgbClr val="FFFFFF"/>
                  </a:solidFill>
                </a:uFill>
                <a:latin typeface="Arial"/>
                <a:ea typeface="DejaVu Sans"/>
              </a:rPr>
              <a:t>sẽ trỏ đến tất cả các param_id trong file parameter_protocol.cpp</a:t>
            </a:r>
            <a:endParaRPr lang="en-US" sz="1800" b="0" strike="noStrike" spc="-1">
              <a:solidFill>
                <a:srgbClr val="000000"/>
              </a:solidFill>
              <a:uFill>
                <a:solidFill>
                  <a:srgbClr val="FFFFFF"/>
                </a:solidFill>
              </a:uFill>
              <a:latin typeface="Arial"/>
            </a:endParaRPr>
          </a:p>
        </p:txBody>
      </p:sp>
      <p:pic>
        <p:nvPicPr>
          <p:cNvPr id="187" name="Picture 11"/>
          <p:cNvPicPr/>
          <p:nvPr/>
        </p:nvPicPr>
        <p:blipFill>
          <a:blip r:embed="rId4"/>
          <a:stretch/>
        </p:blipFill>
        <p:spPr>
          <a:xfrm>
            <a:off x="5225040" y="2287800"/>
            <a:ext cx="4531320" cy="1197000"/>
          </a:xfrm>
          <a:prstGeom prst="rect">
            <a:avLst/>
          </a:prstGeom>
          <a:ln>
            <a:noFill/>
          </a:ln>
        </p:spPr>
      </p:pic>
      <p:sp>
        <p:nvSpPr>
          <p:cNvPr id="188" name="CustomShape 4"/>
          <p:cNvSpPr/>
          <p:nvPr/>
        </p:nvSpPr>
        <p:spPr>
          <a:xfrm>
            <a:off x="5773680" y="5645880"/>
            <a:ext cx="398268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lệnh if(requestGetParameter(srv, paramList)) sẽ call đến service để get giá trị cho thông số cần cài đặt</a:t>
            </a:r>
            <a:endParaRPr lang="en-US" sz="1800" b="0" strike="noStrike" spc="-1">
              <a:solidFill>
                <a:srgbClr val="000000"/>
              </a:solidFill>
              <a:uFill>
                <a:solidFill>
                  <a:srgbClr val="FFFFFF"/>
                </a:solidFill>
              </a:uFill>
              <a:latin typeface="Arial"/>
            </a:endParaRPr>
          </a:p>
        </p:txBody>
      </p:sp>
      <p:pic>
        <p:nvPicPr>
          <p:cNvPr id="189" name="Picture 10"/>
          <p:cNvPicPr/>
          <p:nvPr/>
        </p:nvPicPr>
        <p:blipFill>
          <a:blip r:embed="rId5"/>
          <a:stretch/>
        </p:blipFill>
        <p:spPr>
          <a:xfrm>
            <a:off x="5852160" y="3931920"/>
            <a:ext cx="3208320" cy="1798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pic>
        <p:nvPicPr>
          <p:cNvPr id="77" name="Picture 74"/>
          <p:cNvPicPr/>
          <p:nvPr/>
        </p:nvPicPr>
        <p:blipFill>
          <a:blip r:embed="rId2"/>
          <a:stretch/>
        </p:blipFill>
        <p:spPr>
          <a:xfrm>
            <a:off x="394560" y="640080"/>
            <a:ext cx="2801880" cy="1143720"/>
          </a:xfrm>
          <a:prstGeom prst="rect">
            <a:avLst/>
          </a:prstGeom>
          <a:ln>
            <a:noFill/>
          </a:ln>
        </p:spPr>
      </p:pic>
      <p:sp>
        <p:nvSpPr>
          <p:cNvPr id="78" name="CustomShape 2"/>
          <p:cNvSpPr/>
          <p:nvPr/>
        </p:nvSpPr>
        <p:spPr>
          <a:xfrm>
            <a:off x="3657600" y="822960"/>
            <a:ext cx="6305400" cy="59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gcs_transceiver.cpp</a:t>
            </a:r>
            <a:r>
              <a:rPr lang="en-US" sz="1800" b="0" strike="noStrike" spc="-1">
                <a:solidFill>
                  <a:srgbClr val="000000"/>
                </a:solidFill>
                <a:uFill>
                  <a:solidFill>
                    <a:srgbClr val="FFFFFF"/>
                  </a:solidFill>
                </a:uFill>
                <a:latin typeface="Arial"/>
                <a:ea typeface="DejaVu Sans"/>
              </a:rPr>
              <a:t> là node chính thực hiện tất cả các protocol còn lại </a:t>
            </a:r>
            <a:endParaRPr lang="en-US" sz="1800" b="0" strike="noStrike" spc="-1">
              <a:solidFill>
                <a:srgbClr val="000000"/>
              </a:solidFill>
              <a:uFill>
                <a:solidFill>
                  <a:srgbClr val="FFFFFF"/>
                </a:solidFill>
              </a:uFill>
              <a:latin typeface="Arial"/>
            </a:endParaRPr>
          </a:p>
        </p:txBody>
      </p:sp>
      <p:pic>
        <p:nvPicPr>
          <p:cNvPr id="79" name="Picture 76"/>
          <p:cNvPicPr/>
          <p:nvPr/>
        </p:nvPicPr>
        <p:blipFill>
          <a:blip r:embed="rId3"/>
          <a:stretch/>
        </p:blipFill>
        <p:spPr>
          <a:xfrm>
            <a:off x="392760" y="2011680"/>
            <a:ext cx="6644160" cy="900720"/>
          </a:xfrm>
          <a:prstGeom prst="rect">
            <a:avLst/>
          </a:prstGeom>
          <a:ln>
            <a:noFill/>
          </a:ln>
        </p:spPr>
      </p:pic>
      <p:sp>
        <p:nvSpPr>
          <p:cNvPr id="80" name="CustomShape 3"/>
          <p:cNvSpPr/>
          <p:nvPr/>
        </p:nvSpPr>
        <p:spPr>
          <a:xfrm>
            <a:off x="365760" y="2983320"/>
            <a:ext cx="9505800" cy="59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gcs_transceiver.cpp</a:t>
            </a:r>
            <a:r>
              <a:rPr lang="en-US" sz="1800" b="0" strike="noStrike" spc="-1">
                <a:solidFill>
                  <a:srgbClr val="000000"/>
                </a:solidFill>
                <a:uFill>
                  <a:solidFill>
                    <a:srgbClr val="FFFFFF"/>
                  </a:solidFill>
                </a:uFill>
                <a:latin typeface="Arial"/>
                <a:ea typeface="DejaVu Sans"/>
              </a:rPr>
              <a:t> là node subscribe các node khác để lấy dữ liệu </a:t>
            </a:r>
            <a:endParaRPr lang="en-US" sz="1800" b="0" strike="noStrike" spc="-1">
              <a:solidFill>
                <a:srgbClr val="000000"/>
              </a:solidFill>
              <a:uFill>
                <a:solidFill>
                  <a:srgbClr val="FFFFFF"/>
                </a:solidFill>
              </a:uFill>
              <a:latin typeface="Arial"/>
            </a:endParaRPr>
          </a:p>
        </p:txBody>
      </p:sp>
      <p:pic>
        <p:nvPicPr>
          <p:cNvPr id="81" name="Picture 78"/>
          <p:cNvPicPr/>
          <p:nvPr/>
        </p:nvPicPr>
        <p:blipFill>
          <a:blip r:embed="rId4"/>
          <a:stretch/>
        </p:blipFill>
        <p:spPr>
          <a:xfrm>
            <a:off x="182880" y="3436920"/>
            <a:ext cx="6497280" cy="3033360"/>
          </a:xfrm>
          <a:prstGeom prst="rect">
            <a:avLst/>
          </a:prstGeom>
          <a:ln>
            <a:noFill/>
          </a:ln>
        </p:spPr>
      </p:pic>
      <p:sp>
        <p:nvSpPr>
          <p:cNvPr id="82" name="CustomShape 4"/>
          <p:cNvSpPr/>
          <p:nvPr/>
        </p:nvSpPr>
        <p:spPr>
          <a:xfrm>
            <a:off x="466920" y="6694560"/>
            <a:ext cx="8033040" cy="34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Thông qua hàm </a:t>
            </a:r>
            <a:r>
              <a:rPr lang="en-US" sz="1800" b="0" i="1" strike="noStrike" spc="-1">
                <a:solidFill>
                  <a:srgbClr val="000000"/>
                </a:solidFill>
                <a:uFill>
                  <a:solidFill>
                    <a:srgbClr val="FFFFFF"/>
                  </a:solidFill>
                </a:uFill>
                <a:latin typeface="Arial"/>
                <a:ea typeface="DejaVu Sans"/>
              </a:rPr>
              <a:t>pack_and_send_mavlink_message_t() để gửi dữ liệu lên GUI</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91"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192" name="Picture 2"/>
          <p:cNvPicPr/>
          <p:nvPr/>
        </p:nvPicPr>
        <p:blipFill>
          <a:blip r:embed="rId2"/>
          <a:stretch/>
        </p:blipFill>
        <p:spPr>
          <a:xfrm>
            <a:off x="343080" y="1104840"/>
            <a:ext cx="3913920" cy="2255040"/>
          </a:xfrm>
          <a:prstGeom prst="rect">
            <a:avLst/>
          </a:prstGeom>
          <a:ln>
            <a:noFill/>
          </a:ln>
        </p:spPr>
      </p:pic>
      <p:sp>
        <p:nvSpPr>
          <p:cNvPr id="193" name="CustomShape 3"/>
          <p:cNvSpPr/>
          <p:nvPr/>
        </p:nvSpPr>
        <p:spPr>
          <a:xfrm>
            <a:off x="4559040" y="1306440"/>
            <a:ext cx="54064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Môt service bên node test_node sẽ cài đặt giá trị thông số PID khi có lệnh call được gọi</a:t>
            </a:r>
            <a:endParaRPr lang="en-US" sz="1800" b="0" strike="noStrike" spc="-1">
              <a:solidFill>
                <a:srgbClr val="000000"/>
              </a:solidFill>
              <a:uFill>
                <a:solidFill>
                  <a:srgbClr val="FFFFFF"/>
                </a:solidFill>
              </a:uFill>
              <a:latin typeface="Arial"/>
            </a:endParaRPr>
          </a:p>
        </p:txBody>
      </p:sp>
      <p:pic>
        <p:nvPicPr>
          <p:cNvPr id="194" name="Picture 5"/>
          <p:cNvPicPr/>
          <p:nvPr/>
        </p:nvPicPr>
        <p:blipFill>
          <a:blip r:embed="rId3"/>
          <a:stretch/>
        </p:blipFill>
        <p:spPr>
          <a:xfrm>
            <a:off x="343080" y="3721680"/>
            <a:ext cx="3913920" cy="708840"/>
          </a:xfrm>
          <a:prstGeom prst="rect">
            <a:avLst/>
          </a:prstGeom>
          <a:ln>
            <a:noFill/>
          </a:ln>
        </p:spPr>
      </p:pic>
      <p:sp>
        <p:nvSpPr>
          <p:cNvPr id="195" name="CustomShape 4"/>
          <p:cNvSpPr/>
          <p:nvPr/>
        </p:nvSpPr>
        <p:spPr>
          <a:xfrm>
            <a:off x="4559040" y="3721680"/>
            <a:ext cx="51364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Cuối cùng, ROS sẽ gửi ngược lại GUI giá trị đã cài đặt để xác nhận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97"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198" name="Picture 8"/>
          <p:cNvPicPr/>
          <p:nvPr/>
        </p:nvPicPr>
        <p:blipFill>
          <a:blip r:embed="rId2"/>
          <a:srcRect b="45293"/>
          <a:stretch/>
        </p:blipFill>
        <p:spPr>
          <a:xfrm>
            <a:off x="295560" y="1104840"/>
            <a:ext cx="4028040" cy="1598760"/>
          </a:xfrm>
          <a:prstGeom prst="rect">
            <a:avLst/>
          </a:prstGeom>
          <a:ln>
            <a:noFill/>
          </a:ln>
        </p:spPr>
      </p:pic>
      <p:sp>
        <p:nvSpPr>
          <p:cNvPr id="199" name="CustomShape 3"/>
          <p:cNvSpPr/>
          <p:nvPr/>
        </p:nvSpPr>
        <p:spPr>
          <a:xfrm>
            <a:off x="4499280" y="1335240"/>
            <a:ext cx="53686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Tiếp theo, ta đến msgid=23, dùng để gửi giá trị thông số cài đặt từ GUI xuống ROS</a:t>
            </a:r>
            <a:endParaRPr lang="en-US" sz="1800" b="0" strike="noStrike" spc="-1">
              <a:solidFill>
                <a:srgbClr val="000000"/>
              </a:solidFill>
              <a:uFill>
                <a:solidFill>
                  <a:srgbClr val="FFFFFF"/>
                </a:solidFill>
              </a:uFill>
              <a:latin typeface="Arial"/>
            </a:endParaRPr>
          </a:p>
        </p:txBody>
      </p:sp>
      <p:pic>
        <p:nvPicPr>
          <p:cNvPr id="200" name="Picture 10"/>
          <p:cNvPicPr/>
          <p:nvPr/>
        </p:nvPicPr>
        <p:blipFill>
          <a:blip r:embed="rId3"/>
          <a:srcRect r="63594"/>
          <a:stretch/>
        </p:blipFill>
        <p:spPr>
          <a:xfrm>
            <a:off x="5152680" y="2164680"/>
            <a:ext cx="3031920" cy="1475280"/>
          </a:xfrm>
          <a:prstGeom prst="rect">
            <a:avLst/>
          </a:prstGeom>
          <a:ln>
            <a:noFill/>
          </a:ln>
        </p:spPr>
      </p:pic>
      <p:pic>
        <p:nvPicPr>
          <p:cNvPr id="201" name="Picture 11"/>
          <p:cNvPicPr/>
          <p:nvPr/>
        </p:nvPicPr>
        <p:blipFill>
          <a:blip r:embed="rId2"/>
          <a:srcRect t="53403"/>
          <a:stretch/>
        </p:blipFill>
        <p:spPr>
          <a:xfrm>
            <a:off x="295560" y="4151880"/>
            <a:ext cx="4028040" cy="1361520"/>
          </a:xfrm>
          <a:prstGeom prst="rect">
            <a:avLst/>
          </a:prstGeom>
          <a:ln>
            <a:noFill/>
          </a:ln>
        </p:spPr>
      </p:pic>
      <p:sp>
        <p:nvSpPr>
          <p:cNvPr id="202" name="CustomShape 4"/>
          <p:cNvSpPr/>
          <p:nvPr/>
        </p:nvSpPr>
        <p:spPr>
          <a:xfrm>
            <a:off x="209160" y="2790360"/>
            <a:ext cx="411480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Trước tiên, unpack dữ liệu và lưu vào reqPack, tất cả dữ liệu từ reqPack sẽ được gán vào srv để call tới một service bên test_node </a:t>
            </a:r>
            <a:endParaRPr lang="en-US" sz="1800" b="0" strike="noStrike" spc="-1">
              <a:solidFill>
                <a:srgbClr val="000000"/>
              </a:solidFill>
              <a:uFill>
                <a:solidFill>
                  <a:srgbClr val="FFFFFF"/>
                </a:solidFill>
              </a:uFill>
              <a:latin typeface="Arial"/>
            </a:endParaRPr>
          </a:p>
        </p:txBody>
      </p:sp>
      <p:sp>
        <p:nvSpPr>
          <p:cNvPr id="203" name="CustomShape 5"/>
          <p:cNvSpPr/>
          <p:nvPr/>
        </p:nvSpPr>
        <p:spPr>
          <a:xfrm>
            <a:off x="4499280" y="4305240"/>
            <a:ext cx="52527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Tương tự quá trình readAllParameter, dữ liệu cài đặt cũng sẽ được gửi ngược lại GUI để xác nhận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05"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206" name="Picture 10"/>
          <p:cNvPicPr/>
          <p:nvPr/>
        </p:nvPicPr>
        <p:blipFill>
          <a:blip r:embed="rId2"/>
          <a:stretch/>
        </p:blipFill>
        <p:spPr>
          <a:xfrm>
            <a:off x="265320" y="2227680"/>
            <a:ext cx="2385360" cy="1337400"/>
          </a:xfrm>
          <a:prstGeom prst="rect">
            <a:avLst/>
          </a:prstGeom>
          <a:ln>
            <a:noFill/>
          </a:ln>
        </p:spPr>
      </p:pic>
      <p:sp>
        <p:nvSpPr>
          <p:cNvPr id="207" name="CustomShape 3"/>
          <p:cNvSpPr/>
          <p:nvPr/>
        </p:nvSpPr>
        <p:spPr>
          <a:xfrm>
            <a:off x="634680" y="1208160"/>
            <a:ext cx="905688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param_id: được sử dụng trong 2 loại message chính: PARAM_VALUE ( #22 ) và PARAM_SET ( #23 ) dùng để phân biệt chúng ta đang set/get thuộc tính nào của parameter   </a:t>
            </a:r>
            <a:endParaRPr lang="en-US" sz="1800" b="0" strike="noStrike" spc="-1">
              <a:solidFill>
                <a:srgbClr val="000000"/>
              </a:solidFill>
              <a:uFill>
                <a:solidFill>
                  <a:srgbClr val="FFFFFF"/>
                </a:solidFill>
              </a:uFill>
              <a:latin typeface="Arial"/>
            </a:endParaRPr>
          </a:p>
        </p:txBody>
      </p:sp>
      <p:pic>
        <p:nvPicPr>
          <p:cNvPr id="208" name="Picture 207"/>
          <p:cNvPicPr/>
          <p:nvPr/>
        </p:nvPicPr>
        <p:blipFill>
          <a:blip r:embed="rId3"/>
          <a:stretch/>
        </p:blipFill>
        <p:spPr>
          <a:xfrm>
            <a:off x="2734560" y="2011680"/>
            <a:ext cx="7222680" cy="2079000"/>
          </a:xfrm>
          <a:prstGeom prst="rect">
            <a:avLst/>
          </a:prstGeom>
          <a:ln>
            <a:noFill/>
          </a:ln>
        </p:spPr>
      </p:pic>
      <p:pic>
        <p:nvPicPr>
          <p:cNvPr id="209" name="Picture 208"/>
          <p:cNvPicPr/>
          <p:nvPr/>
        </p:nvPicPr>
        <p:blipFill>
          <a:blip r:embed="rId4"/>
          <a:stretch/>
        </p:blipFill>
        <p:spPr>
          <a:xfrm>
            <a:off x="214560" y="3842640"/>
            <a:ext cx="9771120" cy="3598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11"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212" name="CustomShape 3"/>
          <p:cNvSpPr/>
          <p:nvPr/>
        </p:nvSpPr>
        <p:spPr>
          <a:xfrm>
            <a:off x="634680" y="1208160"/>
            <a:ext cx="905688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sp>
        <p:nvSpPr>
          <p:cNvPr id="213" name="CustomShape 4"/>
          <p:cNvSpPr/>
          <p:nvPr/>
        </p:nvSpPr>
        <p:spPr>
          <a:xfrm>
            <a:off x="634680" y="1208160"/>
            <a:ext cx="887400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Các param_id được định nghĩa trong </a:t>
            </a:r>
            <a:endParaRPr lang="en-US" sz="1800" b="0" strike="noStrike" spc="-1">
              <a:solidFill>
                <a:srgbClr val="000000"/>
              </a:solidFill>
              <a:uFill>
                <a:solidFill>
                  <a:srgbClr val="FFFFFF"/>
                </a:solidFill>
              </a:uFill>
              <a:latin typeface="Arial"/>
            </a:endParaRPr>
          </a:p>
          <a:p>
            <a:pPr>
              <a:lnSpc>
                <a:spcPct val="100000"/>
              </a:lnSpc>
            </a:pPr>
            <a:r>
              <a:rPr lang="en-US" sz="1800" b="0" u="sng" strike="noStrike" spc="-1">
                <a:solidFill>
                  <a:srgbClr val="0000FF"/>
                </a:solidFill>
                <a:uFill>
                  <a:solidFill>
                    <a:srgbClr val="FFFFFF"/>
                  </a:solidFill>
                </a:uFill>
                <a:latin typeface="Arial"/>
                <a:ea typeface="DejaVu Sans"/>
                <a:hlinkClick r:id="rId2"/>
              </a:rPr>
              <a:t>https://www.ardusub.com/operators-manual/full-parameter-list.html</a:t>
            </a:r>
            <a:r>
              <a:rPr lang="en-US" sz="18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hoặc có thể tham khảo file </a:t>
            </a:r>
            <a:r>
              <a:rPr lang="en-US" sz="1800" b="0" i="1" u="sng" strike="noStrike" spc="-1">
                <a:solidFill>
                  <a:srgbClr val="000000"/>
                </a:solidFill>
                <a:uFill>
                  <a:solidFill>
                    <a:srgbClr val="FFFFFF"/>
                  </a:solidFill>
                </a:uFill>
                <a:latin typeface="Arial"/>
                <a:ea typeface="DejaVu Sans"/>
              </a:rPr>
              <a:t>APMArduSubMockLink.params</a:t>
            </a:r>
            <a:r>
              <a:rPr lang="en-US" sz="1800" b="0" strike="noStrike" spc="-1">
                <a:solidFill>
                  <a:srgbClr val="000000"/>
                </a:solidFill>
                <a:uFill>
                  <a:solidFill>
                    <a:srgbClr val="FFFFFF"/>
                  </a:solidFill>
                </a:uFill>
                <a:latin typeface="Arial"/>
                <a:ea typeface="DejaVu Sans"/>
              </a:rPr>
              <a:t> trong GCS</a:t>
            </a:r>
            <a:endParaRPr lang="en-US" sz="1800" b="0" strike="noStrike" spc="-1">
              <a:solidFill>
                <a:srgbClr val="000000"/>
              </a:solidFill>
              <a:uFill>
                <a:solidFill>
                  <a:srgbClr val="FFFFFF"/>
                </a:solidFill>
              </a:uFill>
              <a:latin typeface="Arial"/>
            </a:endParaRPr>
          </a:p>
        </p:txBody>
      </p:sp>
      <p:pic>
        <p:nvPicPr>
          <p:cNvPr id="214" name="Picture 213"/>
          <p:cNvPicPr/>
          <p:nvPr/>
        </p:nvPicPr>
        <p:blipFill>
          <a:blip r:embed="rId3"/>
          <a:stretch/>
        </p:blipFill>
        <p:spPr>
          <a:xfrm>
            <a:off x="666000" y="2188080"/>
            <a:ext cx="8731800" cy="4979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16"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217" name="CustomShape 3"/>
          <p:cNvSpPr/>
          <p:nvPr/>
        </p:nvSpPr>
        <p:spPr>
          <a:xfrm>
            <a:off x="634680" y="1208160"/>
            <a:ext cx="905688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sp>
        <p:nvSpPr>
          <p:cNvPr id="218" name="CustomShape 4"/>
          <p:cNvSpPr/>
          <p:nvPr/>
        </p:nvSpPr>
        <p:spPr>
          <a:xfrm>
            <a:off x="634680" y="1208160"/>
            <a:ext cx="887400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muốn set dữ liệu của SERVO_FUNCTION6 = 2 </a:t>
            </a:r>
            <a:endParaRPr lang="en-US" sz="1800" b="0" strike="noStrike" spc="-1">
              <a:solidFill>
                <a:srgbClr val="000000"/>
              </a:solidFill>
              <a:uFill>
                <a:solidFill>
                  <a:srgbClr val="FFFFFF"/>
                </a:solidFill>
              </a:uFill>
              <a:latin typeface="Arial"/>
            </a:endParaRPr>
          </a:p>
        </p:txBody>
      </p:sp>
      <p:pic>
        <p:nvPicPr>
          <p:cNvPr id="219" name="Picture 218"/>
          <p:cNvPicPr/>
          <p:nvPr/>
        </p:nvPicPr>
        <p:blipFill>
          <a:blip r:embed="rId2"/>
          <a:stretch/>
        </p:blipFill>
        <p:spPr>
          <a:xfrm>
            <a:off x="703440" y="2913120"/>
            <a:ext cx="3227400" cy="1017720"/>
          </a:xfrm>
          <a:prstGeom prst="rect">
            <a:avLst/>
          </a:prstGeom>
          <a:ln>
            <a:noFill/>
          </a:ln>
        </p:spPr>
      </p:pic>
      <p:pic>
        <p:nvPicPr>
          <p:cNvPr id="220" name="Picture 219"/>
          <p:cNvPicPr/>
          <p:nvPr/>
        </p:nvPicPr>
        <p:blipFill>
          <a:blip r:embed="rId3"/>
          <a:stretch/>
        </p:blipFill>
        <p:spPr>
          <a:xfrm>
            <a:off x="731520" y="1554480"/>
            <a:ext cx="6723360" cy="1198800"/>
          </a:xfrm>
          <a:prstGeom prst="rect">
            <a:avLst/>
          </a:prstGeom>
          <a:ln>
            <a:noFill/>
          </a:ln>
        </p:spPr>
      </p:pic>
      <p:sp>
        <p:nvSpPr>
          <p:cNvPr id="221" name="CustomShape 5"/>
          <p:cNvSpPr/>
          <p:nvPr/>
        </p:nvSpPr>
        <p:spPr>
          <a:xfrm>
            <a:off x="7589520" y="1645920"/>
            <a:ext cx="2467800" cy="111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SERVO_FUNCTION6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trên GCS hiện tại = 0 được set = 2</a:t>
            </a:r>
            <a:endParaRPr lang="en-US" sz="1800" b="0" strike="noStrike" spc="-1">
              <a:solidFill>
                <a:srgbClr val="000000"/>
              </a:solidFill>
              <a:uFill>
                <a:solidFill>
                  <a:srgbClr val="FFFFFF"/>
                </a:solidFill>
              </a:uFill>
              <a:latin typeface="Arial"/>
            </a:endParaRPr>
          </a:p>
        </p:txBody>
      </p:sp>
      <p:pic>
        <p:nvPicPr>
          <p:cNvPr id="222" name="Picture 221"/>
          <p:cNvPicPr/>
          <p:nvPr/>
        </p:nvPicPr>
        <p:blipFill>
          <a:blip r:embed="rId4"/>
          <a:stretch/>
        </p:blipFill>
        <p:spPr>
          <a:xfrm>
            <a:off x="731520" y="4149360"/>
            <a:ext cx="5294520" cy="1884600"/>
          </a:xfrm>
          <a:prstGeom prst="rect">
            <a:avLst/>
          </a:prstGeom>
          <a:ln>
            <a:noFill/>
          </a:ln>
        </p:spPr>
      </p:pic>
      <p:sp>
        <p:nvSpPr>
          <p:cNvPr id="223" name="CustomShape 6"/>
          <p:cNvSpPr/>
          <p:nvPr/>
        </p:nvSpPr>
        <p:spPr>
          <a:xfrm>
            <a:off x="6217920" y="4206240"/>
            <a:ext cx="3747960" cy="1369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test_node.cpp, sau khi service gọi đến, chương trình sẽ so sánh param_id tương ứng với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SERVO_FUNCTION6 để set giá trị = 2.</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25"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226" name="CustomShape 3"/>
          <p:cNvSpPr/>
          <p:nvPr/>
        </p:nvSpPr>
        <p:spPr>
          <a:xfrm>
            <a:off x="609480" y="1206360"/>
            <a:ext cx="905364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FF0000"/>
                </a:solidFill>
                <a:uFill>
                  <a:solidFill>
                    <a:srgbClr val="FFFFFF"/>
                  </a:solidFill>
                </a:uFill>
                <a:latin typeface="Arial"/>
                <a:ea typeface="DejaVu Sans"/>
              </a:rPr>
              <a:t>Sau khi khảo sát phần lớn các protocol của GCS, ta thấy dữ liệu luôn được xuất phát từ việc request từ GCS xuống ROS để ROS cài đặt hoặc gửi ngược giá trị về. Bên cạnh đó, việc chỉnh sửa GUI là khá phức tạp, nên phần này sẽ trình bày cách gửi giá trị một cách thụ động từ ROS lên GCS mà không cần phải chỉnh sửa GUI để request gói tin từ ROS . Trường hợp áp dụng trong này gồm: giá trị roll/pitch/yaw của IMU, lat/lon của GPS, giá trị cảm biến độ sâu, cảm biến altimeter,…</a:t>
            </a:r>
            <a:endParaRPr lang="en-US" sz="1800" b="0" strike="noStrike" spc="-1">
              <a:solidFill>
                <a:srgbClr val="000000"/>
              </a:solidFill>
              <a:uFill>
                <a:solidFill>
                  <a:srgbClr val="FFFFFF"/>
                </a:solidFill>
              </a:uFill>
              <a:latin typeface="Arial"/>
            </a:endParaRPr>
          </a:p>
        </p:txBody>
      </p:sp>
      <p:pic>
        <p:nvPicPr>
          <p:cNvPr id="227" name="Picture 3"/>
          <p:cNvPicPr/>
          <p:nvPr/>
        </p:nvPicPr>
        <p:blipFill>
          <a:blip r:embed="rId2"/>
          <a:srcRect l="17705" t="16019" b="21319"/>
          <a:stretch/>
        </p:blipFill>
        <p:spPr>
          <a:xfrm>
            <a:off x="1282680" y="2961000"/>
            <a:ext cx="7453800" cy="3190680"/>
          </a:xfrm>
          <a:prstGeom prst="rect">
            <a:avLst/>
          </a:prstGeom>
          <a:ln>
            <a:noFill/>
          </a:ln>
        </p:spPr>
      </p:pic>
      <p:sp>
        <p:nvSpPr>
          <p:cNvPr id="228" name="CustomShape 4"/>
          <p:cNvSpPr/>
          <p:nvPr/>
        </p:nvSpPr>
        <p:spPr>
          <a:xfrm>
            <a:off x="558720" y="6152760"/>
            <a:ext cx="91044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Ta thấy, mavlink có rất nhiều kiểu message, tương ứng với mỗi kiểu message đều có định dạng frame riêng, với mỗi kiểu message cũng sẽ tương ứng với một đối tượng trên GUI.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30"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sp>
        <p:nvSpPr>
          <p:cNvPr id="231" name="CustomShape 3"/>
          <p:cNvSpPr/>
          <p:nvPr/>
        </p:nvSpPr>
        <p:spPr>
          <a:xfrm>
            <a:off x="718560" y="4970880"/>
            <a:ext cx="864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có một kiểu message GPS_RAW_INT dùng để gửi các giá trị lat/lon của GPS từ ROS lên GUI </a:t>
            </a:r>
            <a:endParaRPr lang="en-US" sz="1800" b="0" strike="noStrike" spc="-1">
              <a:solidFill>
                <a:srgbClr val="000000"/>
              </a:solidFill>
              <a:uFill>
                <a:solidFill>
                  <a:srgbClr val="FFFFFF"/>
                </a:solidFill>
              </a:uFill>
              <a:latin typeface="Arial"/>
            </a:endParaRPr>
          </a:p>
        </p:txBody>
      </p:sp>
      <p:pic>
        <p:nvPicPr>
          <p:cNvPr id="232" name="Picture 7"/>
          <p:cNvPicPr/>
          <p:nvPr/>
        </p:nvPicPr>
        <p:blipFill>
          <a:blip r:embed="rId2"/>
          <a:stretch/>
        </p:blipFill>
        <p:spPr>
          <a:xfrm>
            <a:off x="553320" y="5937480"/>
            <a:ext cx="3465720" cy="1064880"/>
          </a:xfrm>
          <a:prstGeom prst="rect">
            <a:avLst/>
          </a:prstGeom>
          <a:ln>
            <a:noFill/>
          </a:ln>
        </p:spPr>
      </p:pic>
      <p:sp>
        <p:nvSpPr>
          <p:cNvPr id="233" name="CustomShape 4"/>
          <p:cNvSpPr/>
          <p:nvPr/>
        </p:nvSpPr>
        <p:spPr>
          <a:xfrm>
            <a:off x="4348440" y="6090480"/>
            <a:ext cx="185472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Ta tạo một topic </a:t>
            </a:r>
            <a:endParaRPr lang="en-US" sz="1800" b="0" strike="noStrike" spc="-1">
              <a:solidFill>
                <a:srgbClr val="000000"/>
              </a:solidFill>
              <a:uFill>
                <a:solidFill>
                  <a:srgbClr val="FFFFFF"/>
                </a:solidFill>
              </a:uFill>
              <a:latin typeface="Arial"/>
            </a:endParaRPr>
          </a:p>
        </p:txBody>
      </p:sp>
      <p:pic>
        <p:nvPicPr>
          <p:cNvPr id="234" name="Picture 10"/>
          <p:cNvPicPr/>
          <p:nvPr/>
        </p:nvPicPr>
        <p:blipFill>
          <a:blip r:embed="rId3"/>
          <a:stretch/>
        </p:blipFill>
        <p:spPr>
          <a:xfrm>
            <a:off x="6063480" y="6184800"/>
            <a:ext cx="2818080" cy="179640"/>
          </a:xfrm>
          <a:prstGeom prst="rect">
            <a:avLst/>
          </a:prstGeom>
          <a:ln>
            <a:noFill/>
          </a:ln>
        </p:spPr>
      </p:pic>
      <p:sp>
        <p:nvSpPr>
          <p:cNvPr id="235" name="CustomShape 5"/>
          <p:cNvSpPr/>
          <p:nvPr/>
        </p:nvSpPr>
        <p:spPr>
          <a:xfrm>
            <a:off x="4345200" y="6470640"/>
            <a:ext cx="546516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Hàm onTestDataLoopCallBack() sẽ gọi sau mỗi 0.5s</a:t>
            </a:r>
            <a:endParaRPr lang="en-US" sz="1800" b="0" strike="noStrike" spc="-1">
              <a:solidFill>
                <a:srgbClr val="000000"/>
              </a:solidFill>
              <a:uFill>
                <a:solidFill>
                  <a:srgbClr val="FFFFFF"/>
                </a:solidFill>
              </a:uFill>
              <a:latin typeface="Arial"/>
            </a:endParaRPr>
          </a:p>
        </p:txBody>
      </p:sp>
      <p:pic>
        <p:nvPicPr>
          <p:cNvPr id="236" name="Picture 12"/>
          <p:cNvPicPr/>
          <p:nvPr/>
        </p:nvPicPr>
        <p:blipFill>
          <a:blip r:embed="rId4"/>
          <a:stretch/>
        </p:blipFill>
        <p:spPr>
          <a:xfrm>
            <a:off x="360720" y="1060200"/>
            <a:ext cx="9456840" cy="3799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38"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4. Parameter Protocol</a:t>
            </a:r>
            <a:endParaRPr lang="en-US" sz="1800" b="0" strike="noStrike" spc="-1">
              <a:solidFill>
                <a:srgbClr val="000000"/>
              </a:solidFill>
              <a:uFill>
                <a:solidFill>
                  <a:srgbClr val="FFFFFF"/>
                </a:solidFill>
              </a:uFill>
              <a:latin typeface="Arial"/>
            </a:endParaRPr>
          </a:p>
        </p:txBody>
      </p:sp>
      <p:pic>
        <p:nvPicPr>
          <p:cNvPr id="239" name="Picture 1"/>
          <p:cNvPicPr/>
          <p:nvPr/>
        </p:nvPicPr>
        <p:blipFill>
          <a:blip r:embed="rId2"/>
          <a:stretch/>
        </p:blipFill>
        <p:spPr>
          <a:xfrm>
            <a:off x="515160" y="1280520"/>
            <a:ext cx="4665960" cy="265320"/>
          </a:xfrm>
          <a:prstGeom prst="rect">
            <a:avLst/>
          </a:prstGeom>
          <a:ln>
            <a:noFill/>
          </a:ln>
        </p:spPr>
      </p:pic>
      <p:sp>
        <p:nvSpPr>
          <p:cNvPr id="240" name="CustomShape 3"/>
          <p:cNvSpPr/>
          <p:nvPr/>
        </p:nvSpPr>
        <p:spPr>
          <a:xfrm>
            <a:off x="515160" y="1654920"/>
            <a:ext cx="9215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Bên file gcs_transceiver.cpp sẽ subscribe đến topic “gps/fix”, khi có dữ liệu mới được cập nhật, tức hàm onTestDataLoopCallBack()  được gọi bên test_node.cpp thì hàm onGPSCallBack() được gọi ngay lập tức.</a:t>
            </a:r>
            <a:endParaRPr lang="en-US" sz="1800" b="0" strike="noStrike" spc="-1">
              <a:solidFill>
                <a:srgbClr val="000000"/>
              </a:solidFill>
              <a:uFill>
                <a:solidFill>
                  <a:srgbClr val="FFFFFF"/>
                </a:solidFill>
              </a:uFill>
              <a:latin typeface="Arial"/>
            </a:endParaRPr>
          </a:p>
        </p:txBody>
      </p:sp>
      <p:pic>
        <p:nvPicPr>
          <p:cNvPr id="241" name="Picture 3"/>
          <p:cNvPicPr/>
          <p:nvPr/>
        </p:nvPicPr>
        <p:blipFill>
          <a:blip r:embed="rId3"/>
          <a:stretch/>
        </p:blipFill>
        <p:spPr>
          <a:xfrm>
            <a:off x="515160" y="2685960"/>
            <a:ext cx="4551480" cy="1293840"/>
          </a:xfrm>
          <a:prstGeom prst="rect">
            <a:avLst/>
          </a:prstGeom>
          <a:ln>
            <a:noFill/>
          </a:ln>
        </p:spPr>
      </p:pic>
      <p:sp>
        <p:nvSpPr>
          <p:cNvPr id="242" name="CustomShape 4"/>
          <p:cNvSpPr/>
          <p:nvPr/>
        </p:nvSpPr>
        <p:spPr>
          <a:xfrm>
            <a:off x="5182200" y="2859480"/>
            <a:ext cx="477324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hàm này, ta chỉ đơn giản gán cá giá trị trả về từ topic vô các trường tương ứng trong message loại GPS_RAW_INT rồi dùng hàm </a:t>
            </a:r>
            <a:r>
              <a:rPr lang="en-US" sz="1800" b="0" i="1" strike="noStrike" spc="-1">
                <a:solidFill>
                  <a:srgbClr val="FF0000"/>
                </a:solidFill>
                <a:uFill>
                  <a:solidFill>
                    <a:srgbClr val="FFFFFF"/>
                  </a:solidFill>
                </a:uFill>
                <a:latin typeface="Arial"/>
                <a:ea typeface="DejaVu Sans"/>
              </a:rPr>
              <a:t>pack_and_send_mavlink_message_t(pack, MainLink);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44"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5. Mission Protocol</a:t>
            </a:r>
            <a:endParaRPr lang="en-US" sz="1800" b="0" strike="noStrike" spc="-1">
              <a:solidFill>
                <a:srgbClr val="000000"/>
              </a:solidFill>
              <a:uFill>
                <a:solidFill>
                  <a:srgbClr val="FFFFFF"/>
                </a:solidFill>
              </a:uFill>
              <a:latin typeface="Arial"/>
            </a:endParaRPr>
          </a:p>
        </p:txBody>
      </p:sp>
      <p:pic>
        <p:nvPicPr>
          <p:cNvPr id="245" name="Picture 2"/>
          <p:cNvPicPr/>
          <p:nvPr/>
        </p:nvPicPr>
        <p:blipFill>
          <a:blip r:embed="rId2"/>
          <a:stretch/>
        </p:blipFill>
        <p:spPr>
          <a:xfrm>
            <a:off x="939600" y="1775520"/>
            <a:ext cx="8402760" cy="5563440"/>
          </a:xfrm>
          <a:prstGeom prst="rect">
            <a:avLst/>
          </a:prstGeom>
          <a:ln>
            <a:noFill/>
          </a:ln>
        </p:spPr>
      </p:pic>
      <p:sp>
        <p:nvSpPr>
          <p:cNvPr id="246" name="CustomShape 3"/>
          <p:cNvSpPr/>
          <p:nvPr/>
        </p:nvSpPr>
        <p:spPr>
          <a:xfrm>
            <a:off x="569880" y="1058400"/>
            <a:ext cx="91425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Mission Protocol dùng để truyền xuống ROS các waypoint, phục vụ cho bám quỹ đạo của đối tượng</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48"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5. Mission Protocol</a:t>
            </a:r>
            <a:endParaRPr lang="en-US" sz="1800" b="0" strike="noStrike" spc="-1">
              <a:solidFill>
                <a:srgbClr val="000000"/>
              </a:solidFill>
              <a:uFill>
                <a:solidFill>
                  <a:srgbClr val="FFFFFF"/>
                </a:solidFill>
              </a:uFill>
              <a:latin typeface="Arial"/>
            </a:endParaRPr>
          </a:p>
        </p:txBody>
      </p:sp>
      <p:pic>
        <p:nvPicPr>
          <p:cNvPr id="249" name="Picture 1"/>
          <p:cNvPicPr/>
          <p:nvPr/>
        </p:nvPicPr>
        <p:blipFill>
          <a:blip r:embed="rId2"/>
          <a:stretch/>
        </p:blipFill>
        <p:spPr>
          <a:xfrm>
            <a:off x="338040" y="1104840"/>
            <a:ext cx="4021920" cy="2614680"/>
          </a:xfrm>
          <a:prstGeom prst="rect">
            <a:avLst/>
          </a:prstGeom>
          <a:ln>
            <a:noFill/>
          </a:ln>
        </p:spPr>
      </p:pic>
      <p:sp>
        <p:nvSpPr>
          <p:cNvPr id="250" name="CustomShape 3"/>
          <p:cNvSpPr/>
          <p:nvPr/>
        </p:nvSpPr>
        <p:spPr>
          <a:xfrm>
            <a:off x="4610160" y="1257480"/>
            <a:ext cx="51800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phần hiện tại, ta sẽ chỉ tập trung vào </a:t>
            </a:r>
            <a:r>
              <a:rPr lang="en-US" sz="1800" b="0" i="1" strike="noStrike" spc="-1">
                <a:solidFill>
                  <a:srgbClr val="000000"/>
                </a:solidFill>
                <a:uFill>
                  <a:solidFill>
                    <a:srgbClr val="FFFFFF"/>
                  </a:solidFill>
                </a:uFill>
                <a:latin typeface="Arial"/>
                <a:ea typeface="DejaVu Sans"/>
              </a:rPr>
              <a:t>uploadMissionVehicle()</a:t>
            </a:r>
            <a:r>
              <a:rPr lang="en-US" sz="18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pic>
        <p:nvPicPr>
          <p:cNvPr id="84" name="Picture 81"/>
          <p:cNvPicPr/>
          <p:nvPr/>
        </p:nvPicPr>
        <p:blipFill>
          <a:blip r:embed="rId2"/>
          <a:stretch/>
        </p:blipFill>
        <p:spPr>
          <a:xfrm>
            <a:off x="451800" y="640080"/>
            <a:ext cx="6768000" cy="309960"/>
          </a:xfrm>
          <a:prstGeom prst="rect">
            <a:avLst/>
          </a:prstGeom>
          <a:ln>
            <a:noFill/>
          </a:ln>
        </p:spPr>
      </p:pic>
      <p:sp>
        <p:nvSpPr>
          <p:cNvPr id="85" name="CustomShape 2"/>
          <p:cNvSpPr/>
          <p:nvPr/>
        </p:nvSpPr>
        <p:spPr>
          <a:xfrm>
            <a:off x="548640" y="1097280"/>
            <a:ext cx="9231480" cy="59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Hàm nay tạo timer để liên tục gọi đến hàm onMainLinkLoop() để cập nhật các thông số của các protocol</a:t>
            </a:r>
            <a:endParaRPr lang="en-US" sz="1800" b="0" strike="noStrike" spc="-1">
              <a:solidFill>
                <a:srgbClr val="000000"/>
              </a:solidFill>
              <a:uFill>
                <a:solidFill>
                  <a:srgbClr val="FFFFFF"/>
                </a:solidFill>
              </a:uFill>
              <a:latin typeface="Arial"/>
            </a:endParaRPr>
          </a:p>
        </p:txBody>
      </p:sp>
      <p:pic>
        <p:nvPicPr>
          <p:cNvPr id="86" name="Picture 83"/>
          <p:cNvPicPr/>
          <p:nvPr/>
        </p:nvPicPr>
        <p:blipFill>
          <a:blip r:embed="rId3"/>
          <a:stretch/>
        </p:blipFill>
        <p:spPr>
          <a:xfrm>
            <a:off x="457200" y="1714680"/>
            <a:ext cx="3462840" cy="3310560"/>
          </a:xfrm>
          <a:prstGeom prst="rect">
            <a:avLst/>
          </a:prstGeom>
          <a:ln>
            <a:noFill/>
          </a:ln>
        </p:spPr>
      </p:pic>
      <p:sp>
        <p:nvSpPr>
          <p:cNvPr id="87" name="CustomShape 3"/>
          <p:cNvSpPr/>
          <p:nvPr/>
        </p:nvSpPr>
        <p:spPr>
          <a:xfrm>
            <a:off x="4206240" y="1828800"/>
            <a:ext cx="5573880" cy="59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hàm onMainLinkLoop() </a:t>
            </a:r>
            <a:r>
              <a:rPr lang="en-US" sz="1800" b="0" i="1" strike="noStrike" spc="-1">
                <a:solidFill>
                  <a:srgbClr val="000000"/>
                </a:solidFill>
                <a:uFill>
                  <a:solidFill>
                    <a:srgbClr val="FFFFFF"/>
                  </a:solidFill>
                </a:uFill>
                <a:latin typeface="Arial"/>
                <a:ea typeface="DejaVu Sans"/>
              </a:rPr>
              <a:t> </a:t>
            </a:r>
            <a:r>
              <a:rPr lang="en-US" sz="1800" b="0" strike="noStrike" spc="-1">
                <a:solidFill>
                  <a:srgbClr val="000000"/>
                </a:solidFill>
                <a:uFill>
                  <a:solidFill>
                    <a:srgbClr val="FFFFFF"/>
                  </a:solidFill>
                </a:uFill>
                <a:latin typeface="Arial"/>
                <a:ea typeface="DejaVu Sans"/>
              </a:rPr>
              <a:t>các giá trị msgid được chia ra làm 3 nhóm protocol</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252" name="CustomShape 2"/>
          <p:cNvSpPr/>
          <p:nvPr/>
        </p:nvSpPr>
        <p:spPr>
          <a:xfrm>
            <a:off x="731520" y="731520"/>
            <a:ext cx="895788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Để xác định được loại frame truyền, msgid, ta chọn bất kỳ một đối tượng nào trên GUI, trong cửa sổ console của ROS sẽ hiển thị thông tin chi tiết của gói đó, ta chỉ việc biết được các thông tin đó để lập trình chi phù hợp. </a:t>
            </a:r>
            <a:endParaRPr lang="en-US" sz="1800" b="0" strike="noStrike" spc="-1">
              <a:solidFill>
                <a:srgbClr val="000000"/>
              </a:solidFill>
              <a:uFill>
                <a:solidFill>
                  <a:srgbClr val="FFFFFF"/>
                </a:solidFill>
              </a:uFill>
              <a:latin typeface="Arial"/>
            </a:endParaRPr>
          </a:p>
        </p:txBody>
      </p:sp>
      <p:pic>
        <p:nvPicPr>
          <p:cNvPr id="253" name="Picture 164"/>
          <p:cNvPicPr/>
          <p:nvPr/>
        </p:nvPicPr>
        <p:blipFill>
          <a:blip r:embed="rId2"/>
          <a:stretch/>
        </p:blipFill>
        <p:spPr>
          <a:xfrm>
            <a:off x="822960" y="1737360"/>
            <a:ext cx="3254040" cy="1044000"/>
          </a:xfrm>
          <a:prstGeom prst="rect">
            <a:avLst/>
          </a:prstGeom>
          <a:ln>
            <a:noFill/>
          </a:ln>
        </p:spPr>
      </p:pic>
      <p:pic>
        <p:nvPicPr>
          <p:cNvPr id="254" name="Picture 165"/>
          <p:cNvPicPr/>
          <p:nvPr/>
        </p:nvPicPr>
        <p:blipFill>
          <a:blip r:embed="rId3"/>
          <a:stretch/>
        </p:blipFill>
        <p:spPr>
          <a:xfrm>
            <a:off x="1005840" y="4480560"/>
            <a:ext cx="2447640" cy="1130040"/>
          </a:xfrm>
          <a:prstGeom prst="rect">
            <a:avLst/>
          </a:prstGeom>
          <a:ln>
            <a:noFill/>
          </a:ln>
        </p:spPr>
      </p:pic>
      <p:sp>
        <p:nvSpPr>
          <p:cNvPr id="255" name="CustomShape 3"/>
          <p:cNvSpPr/>
          <p:nvPr/>
        </p:nvSpPr>
        <p:spPr>
          <a:xfrm>
            <a:off x="914400" y="3200400"/>
            <a:ext cx="643968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chọn thông số </a:t>
            </a:r>
            <a:r>
              <a:rPr lang="en-US" sz="1800" b="0" i="1" strike="noStrike" spc="-1">
                <a:solidFill>
                  <a:srgbClr val="000000"/>
                </a:solidFill>
                <a:uFill>
                  <a:solidFill>
                    <a:srgbClr val="FFFFFF"/>
                  </a:solidFill>
                </a:uFill>
                <a:latin typeface="Arial"/>
                <a:ea typeface="DejaVu Sans"/>
              </a:rPr>
              <a:t>Lights Setup, Light 1 chọn Channel 5</a:t>
            </a:r>
            <a:r>
              <a:rPr lang="en-US" sz="18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pic>
        <p:nvPicPr>
          <p:cNvPr id="256" name="Picture 167"/>
          <p:cNvPicPr/>
          <p:nvPr/>
        </p:nvPicPr>
        <p:blipFill>
          <a:blip r:embed="rId4"/>
          <a:stretch/>
        </p:blipFill>
        <p:spPr>
          <a:xfrm>
            <a:off x="7498080" y="2597760"/>
            <a:ext cx="2166120" cy="1513800"/>
          </a:xfrm>
          <a:prstGeom prst="rect">
            <a:avLst/>
          </a:prstGeom>
          <a:ln>
            <a:noFill/>
          </a:ln>
        </p:spPr>
      </p:pic>
      <p:pic>
        <p:nvPicPr>
          <p:cNvPr id="257" name="Picture 168"/>
          <p:cNvPicPr/>
          <p:nvPr/>
        </p:nvPicPr>
        <p:blipFill>
          <a:blip r:embed="rId5"/>
          <a:stretch/>
        </p:blipFill>
        <p:spPr>
          <a:xfrm>
            <a:off x="1005840" y="3576600"/>
            <a:ext cx="3562920" cy="809280"/>
          </a:xfrm>
          <a:prstGeom prst="rect">
            <a:avLst/>
          </a:prstGeom>
          <a:ln>
            <a:noFill/>
          </a:ln>
        </p:spPr>
      </p:pic>
      <p:sp>
        <p:nvSpPr>
          <p:cNvPr id="258" name="CustomShape 4"/>
          <p:cNvSpPr/>
          <p:nvPr/>
        </p:nvSpPr>
        <p:spPr>
          <a:xfrm>
            <a:off x="4754880" y="3657600"/>
            <a:ext cx="266472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Tại cửa sổ console ROS</a:t>
            </a:r>
            <a:endParaRPr lang="en-US" sz="1800" b="0" strike="noStrike" spc="-1">
              <a:solidFill>
                <a:srgbClr val="000000"/>
              </a:solidFill>
              <a:uFill>
                <a:solidFill>
                  <a:srgbClr val="FFFFFF"/>
                </a:solidFill>
              </a:uFill>
              <a:latin typeface="Arial"/>
            </a:endParaRPr>
          </a:p>
        </p:txBody>
      </p:sp>
      <p:sp>
        <p:nvSpPr>
          <p:cNvPr id="259" name="CustomShape 5"/>
          <p:cNvSpPr/>
          <p:nvPr/>
        </p:nvSpPr>
        <p:spPr>
          <a:xfrm>
            <a:off x="3566160" y="4480560"/>
            <a:ext cx="6214680" cy="59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Sau khi dữ liệu Light 1 được gửi xuống sẽ vào hàm </a:t>
            </a:r>
            <a:r>
              <a:rPr lang="en-US" sz="1800" b="0" i="1" strike="noStrike" spc="-1">
                <a:solidFill>
                  <a:srgbClr val="000000"/>
                </a:solidFill>
                <a:uFill>
                  <a:solidFill>
                    <a:srgbClr val="FFFFFF"/>
                  </a:solidFill>
                </a:uFill>
                <a:latin typeface="Arial"/>
                <a:ea typeface="DejaVu Sans"/>
              </a:rPr>
              <a:t>handleParameter()</a:t>
            </a:r>
            <a:endParaRPr lang="en-US" sz="1800" b="0" strike="noStrike" spc="-1">
              <a:solidFill>
                <a:srgbClr val="000000"/>
              </a:solidFill>
              <a:uFill>
                <a:solidFill>
                  <a:srgbClr val="FFFFFF"/>
                </a:solidFill>
              </a:uFill>
              <a:latin typeface="Arial"/>
            </a:endParaRPr>
          </a:p>
        </p:txBody>
      </p:sp>
      <p:pic>
        <p:nvPicPr>
          <p:cNvPr id="260" name="Picture 171"/>
          <p:cNvPicPr/>
          <p:nvPr/>
        </p:nvPicPr>
        <p:blipFill>
          <a:blip r:embed="rId6"/>
          <a:stretch/>
        </p:blipFill>
        <p:spPr>
          <a:xfrm>
            <a:off x="1015560" y="5739480"/>
            <a:ext cx="3553200" cy="1389600"/>
          </a:xfrm>
          <a:prstGeom prst="rect">
            <a:avLst/>
          </a:prstGeom>
          <a:ln>
            <a:noFill/>
          </a:ln>
        </p:spPr>
      </p:pic>
      <p:sp>
        <p:nvSpPr>
          <p:cNvPr id="261" name="CustomShape 6"/>
          <p:cNvSpPr/>
          <p:nvPr/>
        </p:nvSpPr>
        <p:spPr>
          <a:xfrm>
            <a:off x="4754880" y="5760720"/>
            <a:ext cx="511740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Sau khi check msgid = 23, gcs sẽ check tới loại data được gửi xuống từ GUI, ở đây có 2 loại: INT32 hoặc REAL32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pic>
        <p:nvPicPr>
          <p:cNvPr id="263" name="Picture 174"/>
          <p:cNvPicPr/>
          <p:nvPr/>
        </p:nvPicPr>
        <p:blipFill>
          <a:blip r:embed="rId2"/>
          <a:stretch/>
        </p:blipFill>
        <p:spPr>
          <a:xfrm>
            <a:off x="360360" y="1097280"/>
            <a:ext cx="4391280" cy="1329840"/>
          </a:xfrm>
          <a:prstGeom prst="rect">
            <a:avLst/>
          </a:prstGeom>
          <a:ln>
            <a:noFill/>
          </a:ln>
        </p:spPr>
      </p:pic>
      <p:sp>
        <p:nvSpPr>
          <p:cNvPr id="264" name="CustomShape 2"/>
          <p:cNvSpPr/>
          <p:nvPr/>
        </p:nvSpPr>
        <p:spPr>
          <a:xfrm>
            <a:off x="365760" y="731520"/>
            <a:ext cx="648828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Tiếp theo gcs sẽ gọi đến server để set giá trị từ GUI gửi xuống</a:t>
            </a:r>
            <a:endParaRPr lang="en-US" sz="1800" b="0" strike="noStrike" spc="-1">
              <a:solidFill>
                <a:srgbClr val="000000"/>
              </a:solidFill>
              <a:uFill>
                <a:solidFill>
                  <a:srgbClr val="FFFFFF"/>
                </a:solidFill>
              </a:uFill>
              <a:latin typeface="Arial"/>
            </a:endParaRPr>
          </a:p>
        </p:txBody>
      </p:sp>
      <p:pic>
        <p:nvPicPr>
          <p:cNvPr id="265" name="Picture 176"/>
          <p:cNvPicPr/>
          <p:nvPr/>
        </p:nvPicPr>
        <p:blipFill>
          <a:blip r:embed="rId3"/>
          <a:stretch/>
        </p:blipFill>
        <p:spPr>
          <a:xfrm>
            <a:off x="365760" y="3017520"/>
            <a:ext cx="4385880" cy="1579320"/>
          </a:xfrm>
          <a:prstGeom prst="rect">
            <a:avLst/>
          </a:prstGeom>
          <a:ln>
            <a:noFill/>
          </a:ln>
        </p:spPr>
      </p:pic>
      <p:sp>
        <p:nvSpPr>
          <p:cNvPr id="266" name="CustomShape 3"/>
          <p:cNvSpPr/>
          <p:nvPr/>
        </p:nvSpPr>
        <p:spPr>
          <a:xfrm>
            <a:off x="384840" y="2560320"/>
            <a:ext cx="720144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Bên server sẽ so sánh param_id: SERVO5_FUNCTION để gán giá trị</a:t>
            </a:r>
            <a:endParaRPr lang="en-US" sz="1800" b="0" strike="noStrike" spc="-1">
              <a:solidFill>
                <a:srgbClr val="000000"/>
              </a:solidFill>
              <a:uFill>
                <a:solidFill>
                  <a:srgbClr val="FFFFFF"/>
                </a:solidFill>
              </a:uFill>
              <a:latin typeface="Arial"/>
            </a:endParaRPr>
          </a:p>
        </p:txBody>
      </p:sp>
      <p:pic>
        <p:nvPicPr>
          <p:cNvPr id="267" name="Picture 178"/>
          <p:cNvPicPr/>
          <p:nvPr/>
        </p:nvPicPr>
        <p:blipFill>
          <a:blip r:embed="rId4"/>
          <a:stretch/>
        </p:blipFill>
        <p:spPr>
          <a:xfrm>
            <a:off x="365760" y="5138280"/>
            <a:ext cx="7606800" cy="2082240"/>
          </a:xfrm>
          <a:prstGeom prst="rect">
            <a:avLst/>
          </a:prstGeom>
          <a:ln>
            <a:noFill/>
          </a:ln>
        </p:spPr>
      </p:pic>
      <p:sp>
        <p:nvSpPr>
          <p:cNvPr id="268" name="CustomShape 4"/>
          <p:cNvSpPr/>
          <p:nvPr/>
        </p:nvSpPr>
        <p:spPr>
          <a:xfrm>
            <a:off x="457200" y="4754880"/>
            <a:ext cx="614412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Các thông số param_id được khai báo trong hàm bên dưới</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pic>
        <p:nvPicPr>
          <p:cNvPr id="270" name="Picture 269"/>
          <p:cNvPicPr/>
          <p:nvPr/>
        </p:nvPicPr>
        <p:blipFill>
          <a:blip r:embed="rId2"/>
          <a:srcRect l="4535" t="6447"/>
          <a:stretch/>
        </p:blipFill>
        <p:spPr>
          <a:xfrm>
            <a:off x="252360" y="1830960"/>
            <a:ext cx="9622080" cy="5300280"/>
          </a:xfrm>
          <a:prstGeom prst="rect">
            <a:avLst/>
          </a:prstGeom>
          <a:ln>
            <a:noFill/>
          </a:ln>
        </p:spPr>
      </p:pic>
      <p:pic>
        <p:nvPicPr>
          <p:cNvPr id="271" name="Picture 270"/>
          <p:cNvPicPr/>
          <p:nvPr/>
        </p:nvPicPr>
        <p:blipFill>
          <a:blip r:embed="rId3"/>
          <a:stretch/>
        </p:blipFill>
        <p:spPr>
          <a:xfrm>
            <a:off x="4114800" y="3291840"/>
            <a:ext cx="4075200" cy="4046760"/>
          </a:xfrm>
          <a:prstGeom prst="rect">
            <a:avLst/>
          </a:prstGeom>
          <a:ln>
            <a:noFill/>
          </a:ln>
        </p:spPr>
      </p:pic>
      <p:sp>
        <p:nvSpPr>
          <p:cNvPr id="272" name="CustomShape 2"/>
          <p:cNvSpPr/>
          <p:nvPr/>
        </p:nvSpPr>
        <p:spPr>
          <a:xfrm>
            <a:off x="182880" y="640080"/>
            <a:ext cx="9691560" cy="111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Để chỉnh sửa giao diện, ta sẽ chỉ tập trung vào file xml và qml</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File xml dùng để khai báo các trường trong GCS, giống như ta khai báo biến trong lập trình C</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Trong khi đó, file qml chứa các định dang hiển thị, ta sẽ chủ yếu chỉnh sửa dựa trên các frame có sẵn hệ thông cung cấp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274" name="CustomShape 2"/>
          <p:cNvSpPr/>
          <p:nvPr/>
        </p:nvSpPr>
        <p:spPr>
          <a:xfrm>
            <a:off x="182880" y="640080"/>
            <a:ext cx="9691560" cy="111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Vì giao hiện chúng ta hiện sài là Ardusub, nên chỉ có 3 file xml mà ta quan tâm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	1. APMParameterFactMetaData.Sub.3.4.xml</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	2. APMParameterFactMetaData.Sub.3.5.xml</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	3. APMParameterFactMetaData.Sub.3.6dev.xml</a:t>
            </a:r>
            <a:endParaRPr lang="en-US" sz="1800" b="0" strike="noStrike" spc="-1">
              <a:solidFill>
                <a:srgbClr val="000000"/>
              </a:solidFill>
              <a:uFill>
                <a:solidFill>
                  <a:srgbClr val="FFFFFF"/>
                </a:solidFill>
              </a:uFill>
              <a:latin typeface="Arial"/>
            </a:endParaRPr>
          </a:p>
        </p:txBody>
      </p:sp>
      <p:pic>
        <p:nvPicPr>
          <p:cNvPr id="275" name="Picture 274"/>
          <p:cNvPicPr/>
          <p:nvPr/>
        </p:nvPicPr>
        <p:blipFill>
          <a:blip r:embed="rId2"/>
          <a:stretch/>
        </p:blipFill>
        <p:spPr>
          <a:xfrm>
            <a:off x="1122480" y="1800720"/>
            <a:ext cx="7837560" cy="1855800"/>
          </a:xfrm>
          <a:prstGeom prst="rect">
            <a:avLst/>
          </a:prstGeom>
          <a:ln>
            <a:noFill/>
          </a:ln>
        </p:spPr>
      </p:pic>
      <p:sp>
        <p:nvSpPr>
          <p:cNvPr id="276" name="CustomShape 3"/>
          <p:cNvSpPr/>
          <p:nvPr/>
        </p:nvSpPr>
        <p:spPr>
          <a:xfrm>
            <a:off x="640080" y="3840480"/>
            <a:ext cx="9051480" cy="60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file xml, ta định nghĩa một vài cấu trúc, trường name=”” sẽ được dùng để gán vào param_id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pic>
        <p:nvPicPr>
          <p:cNvPr id="278" name="Picture 277"/>
          <p:cNvPicPr/>
          <p:nvPr/>
        </p:nvPicPr>
        <p:blipFill>
          <a:blip r:embed="rId2"/>
          <a:stretch/>
        </p:blipFill>
        <p:spPr>
          <a:xfrm>
            <a:off x="3291840" y="1298520"/>
            <a:ext cx="3355200" cy="1992240"/>
          </a:xfrm>
          <a:prstGeom prst="rect">
            <a:avLst/>
          </a:prstGeom>
          <a:ln>
            <a:noFill/>
          </a:ln>
        </p:spPr>
      </p:pic>
      <p:sp>
        <p:nvSpPr>
          <p:cNvPr id="279" name="CustomShape 2"/>
          <p:cNvSpPr/>
          <p:nvPr/>
        </p:nvSpPr>
        <p:spPr>
          <a:xfrm>
            <a:off x="457200" y="640080"/>
            <a:ext cx="9325800" cy="60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Để chỉnh sửa GUI, ta tập trung vào các file qml, các file này được lưu vào .qrc. Ở đây, ta sẽ chỉ tập trung vào qgroundcontrol.qrc và APMResources.qrc</a:t>
            </a:r>
            <a:endParaRPr lang="en-US" sz="1800" b="0" strike="noStrike" spc="-1">
              <a:solidFill>
                <a:srgbClr val="000000"/>
              </a:solidFill>
              <a:uFill>
                <a:solidFill>
                  <a:srgbClr val="FFFFFF"/>
                </a:solidFill>
              </a:uFill>
              <a:latin typeface="Arial"/>
            </a:endParaRPr>
          </a:p>
        </p:txBody>
      </p:sp>
      <p:sp>
        <p:nvSpPr>
          <p:cNvPr id="280" name="CustomShape 3"/>
          <p:cNvSpPr/>
          <p:nvPr/>
        </p:nvSpPr>
        <p:spPr>
          <a:xfrm>
            <a:off x="4206240" y="3566160"/>
            <a:ext cx="5759640" cy="188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Trong phần qgroundcontrol.qrc chủ yếu là định dạng các phần tử toolbox, gồm: kích thước dài – rộng của textbox, kích thước của radiobutton,… Đây đều là các toolbox quen thuộc mà ta thường kéo thả trong UI, tuy nhiên ở đây nó sẽ được định dạng bằng file qml. Phần này, QgroundControl đã làm chuẩn, nên ta gần như không can thiệp vào phần này.   </a:t>
            </a:r>
            <a:endParaRPr lang="en-US" sz="1800" b="0" strike="noStrike" spc="-1">
              <a:solidFill>
                <a:srgbClr val="000000"/>
              </a:solidFill>
              <a:uFill>
                <a:solidFill>
                  <a:srgbClr val="FFFFFF"/>
                </a:solidFill>
              </a:uFill>
              <a:latin typeface="Arial"/>
            </a:endParaRPr>
          </a:p>
        </p:txBody>
      </p:sp>
      <p:pic>
        <p:nvPicPr>
          <p:cNvPr id="281" name="Picture 280"/>
          <p:cNvPicPr/>
          <p:nvPr/>
        </p:nvPicPr>
        <p:blipFill>
          <a:blip r:embed="rId3"/>
          <a:stretch/>
        </p:blipFill>
        <p:spPr>
          <a:xfrm>
            <a:off x="457200" y="3486600"/>
            <a:ext cx="3465720" cy="3827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283" name="CustomShape 2"/>
          <p:cNvSpPr/>
          <p:nvPr/>
        </p:nvSpPr>
        <p:spPr>
          <a:xfrm>
            <a:off x="548640" y="640080"/>
            <a:ext cx="51782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Ta sẽ tập trung chính vào file APMResources.qrc </a:t>
            </a:r>
            <a:endParaRPr lang="en-US" sz="1800" b="0" strike="noStrike" spc="-1">
              <a:solidFill>
                <a:srgbClr val="000000"/>
              </a:solidFill>
              <a:uFill>
                <a:solidFill>
                  <a:srgbClr val="FFFFFF"/>
                </a:solidFill>
              </a:uFill>
              <a:latin typeface="Arial"/>
            </a:endParaRPr>
          </a:p>
        </p:txBody>
      </p:sp>
      <p:pic>
        <p:nvPicPr>
          <p:cNvPr id="284" name="Picture 283"/>
          <p:cNvPicPr/>
          <p:nvPr/>
        </p:nvPicPr>
        <p:blipFill>
          <a:blip r:embed="rId2"/>
          <a:stretch/>
        </p:blipFill>
        <p:spPr>
          <a:xfrm>
            <a:off x="522360" y="1097280"/>
            <a:ext cx="3865680" cy="2949120"/>
          </a:xfrm>
          <a:prstGeom prst="rect">
            <a:avLst/>
          </a:prstGeom>
          <a:ln>
            <a:noFill/>
          </a:ln>
        </p:spPr>
      </p:pic>
      <p:sp>
        <p:nvSpPr>
          <p:cNvPr id="285" name="CustomShape 3"/>
          <p:cNvSpPr/>
          <p:nvPr/>
        </p:nvSpPr>
        <p:spPr>
          <a:xfrm>
            <a:off x="581400" y="4134240"/>
            <a:ext cx="38066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File xml chúng ta sẽ khai báo đối số</a:t>
            </a:r>
            <a:endParaRPr lang="en-US" sz="1800" b="0" strike="noStrike" spc="-1">
              <a:solidFill>
                <a:srgbClr val="000000"/>
              </a:solidFill>
              <a:uFill>
                <a:solidFill>
                  <a:srgbClr val="FFFFFF"/>
                </a:solidFill>
              </a:uFill>
              <a:latin typeface="Arial"/>
            </a:endParaRPr>
          </a:p>
        </p:txBody>
      </p:sp>
      <p:pic>
        <p:nvPicPr>
          <p:cNvPr id="286" name="Picture 285"/>
          <p:cNvPicPr/>
          <p:nvPr/>
        </p:nvPicPr>
        <p:blipFill>
          <a:blip r:embed="rId3"/>
          <a:stretch/>
        </p:blipFill>
        <p:spPr>
          <a:xfrm>
            <a:off x="5303520" y="1096920"/>
            <a:ext cx="3839400" cy="2925360"/>
          </a:xfrm>
          <a:prstGeom prst="rect">
            <a:avLst/>
          </a:prstGeom>
          <a:ln>
            <a:noFill/>
          </a:ln>
        </p:spPr>
      </p:pic>
      <p:sp>
        <p:nvSpPr>
          <p:cNvPr id="287" name="CustomShape 4"/>
          <p:cNvSpPr/>
          <p:nvPr/>
        </p:nvSpPr>
        <p:spPr>
          <a:xfrm>
            <a:off x="5032800" y="4114800"/>
            <a:ext cx="447588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File qml tương ứng với các panel trên GUI</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289"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Ví dụ: ta muốn thêm đối tượng đối trọng vào GUI</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291"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Chỉnh sửa hiển thị thông số </a:t>
            </a:r>
            <a:endParaRPr lang="en-US" sz="1800" b="0" strike="noStrike" spc="-1">
              <a:solidFill>
                <a:srgbClr val="000000"/>
              </a:solidFill>
              <a:uFill>
                <a:solidFill>
                  <a:srgbClr val="FFFFFF"/>
                </a:solidFill>
              </a:uFill>
              <a:latin typeface="Arial"/>
            </a:endParaRPr>
          </a:p>
        </p:txBody>
      </p:sp>
      <p:pic>
        <p:nvPicPr>
          <p:cNvPr id="292" name="Picture 291"/>
          <p:cNvPicPr/>
          <p:nvPr/>
        </p:nvPicPr>
        <p:blipFill>
          <a:blip r:embed="rId2"/>
          <a:stretch/>
        </p:blipFill>
        <p:spPr>
          <a:xfrm>
            <a:off x="457200" y="1177560"/>
            <a:ext cx="2418120" cy="5771160"/>
          </a:xfrm>
          <a:prstGeom prst="rect">
            <a:avLst/>
          </a:prstGeom>
          <a:ln>
            <a:noFill/>
          </a:ln>
        </p:spPr>
      </p:pic>
      <p:sp>
        <p:nvSpPr>
          <p:cNvPr id="293" name="CustomShape 3"/>
          <p:cNvSpPr/>
          <p:nvPr/>
        </p:nvSpPr>
        <p:spPr>
          <a:xfrm>
            <a:off x="3108960" y="1280160"/>
            <a:ext cx="6674400" cy="239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Một số trường hợp ta muốn hiển thị một thông số từ dưới ROS gửi lên như: roll/pitch/yaw, depth, … Tuy nhiên, các thông số này trong GUI lại không được hiển thị trực tiếp như cách ta gửi message, mà chúng sẽ được tính toán theo công thức của nhà sản xuất, ví dụ: trong Ardusub, để hiển thị góc yaw, trên GUI sẽ không nhận trực tiếp giá trị góc yaw từ cảm biến gửi lên mà sẽ nhận giá trị của cảm biến IMU gồm giá trị từ trường, vận tốc góc và gia tốc thẳng, GUI sẽ tính ra giá trị góc và hiển thị ra màn hình. </a:t>
            </a:r>
            <a:endParaRPr lang="en-US" sz="1800" b="0" strike="noStrike" spc="-1">
              <a:solidFill>
                <a:srgbClr val="000000"/>
              </a:solidFill>
              <a:uFill>
                <a:solidFill>
                  <a:srgbClr val="FFFFFF"/>
                </a:solidFill>
              </a:uFill>
              <a:latin typeface="Arial"/>
            </a:endParaRPr>
          </a:p>
        </p:txBody>
      </p:sp>
      <p:pic>
        <p:nvPicPr>
          <p:cNvPr id="294" name="Picture 293"/>
          <p:cNvPicPr/>
          <p:nvPr/>
        </p:nvPicPr>
        <p:blipFill>
          <a:blip r:embed="rId3"/>
          <a:stretch/>
        </p:blipFill>
        <p:spPr>
          <a:xfrm>
            <a:off x="3206880" y="4023360"/>
            <a:ext cx="3742200" cy="1475280"/>
          </a:xfrm>
          <a:prstGeom prst="rect">
            <a:avLst/>
          </a:prstGeom>
          <a:ln>
            <a:noFill/>
          </a:ln>
        </p:spPr>
      </p:pic>
      <p:sp>
        <p:nvSpPr>
          <p:cNvPr id="295" name="CustomShape 4"/>
          <p:cNvSpPr/>
          <p:nvPr/>
        </p:nvSpPr>
        <p:spPr>
          <a:xfrm>
            <a:off x="3206880" y="5845680"/>
            <a:ext cx="6674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Phần lập trình về giao tiếp truyền nhận: command, parameter, heartbeat, systemstatus sẽ nằm trong file vehicle.cpp/vehicle.h. Bên trong, sẽ có các hàm handle là từ các gói tin nhận được và call đến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297"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Chỉnh sửa hiển thị thông số </a:t>
            </a:r>
            <a:endParaRPr lang="en-US" sz="1800" b="0" strike="noStrike" spc="-1">
              <a:solidFill>
                <a:srgbClr val="000000"/>
              </a:solidFill>
              <a:uFill>
                <a:solidFill>
                  <a:srgbClr val="FFFFFF"/>
                </a:solidFill>
              </a:uFill>
              <a:latin typeface="Arial"/>
            </a:endParaRPr>
          </a:p>
        </p:txBody>
      </p:sp>
      <p:pic>
        <p:nvPicPr>
          <p:cNvPr id="298" name="Picture 297"/>
          <p:cNvPicPr/>
          <p:nvPr/>
        </p:nvPicPr>
        <p:blipFill>
          <a:blip r:embed="rId2"/>
          <a:stretch/>
        </p:blipFill>
        <p:spPr>
          <a:xfrm>
            <a:off x="365760" y="1005840"/>
            <a:ext cx="3895200" cy="4371480"/>
          </a:xfrm>
          <a:prstGeom prst="rect">
            <a:avLst/>
          </a:prstGeom>
          <a:ln>
            <a:noFill/>
          </a:ln>
        </p:spPr>
      </p:pic>
      <p:sp>
        <p:nvSpPr>
          <p:cNvPr id="299" name="TextShape 3"/>
          <p:cNvSpPr txBox="1"/>
          <p:nvPr/>
        </p:nvSpPr>
        <p:spPr>
          <a:xfrm>
            <a:off x="4389120" y="1097280"/>
            <a:ext cx="5486400" cy="60228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Các gói tin từ ROS truyền lên được phân loại trong file vehicle.cpp và sẽ call đến các hàm handle</a:t>
            </a:r>
          </a:p>
        </p:txBody>
      </p:sp>
      <p:pic>
        <p:nvPicPr>
          <p:cNvPr id="300" name="Picture 299"/>
          <p:cNvPicPr/>
          <p:nvPr/>
        </p:nvPicPr>
        <p:blipFill>
          <a:blip r:embed="rId3"/>
          <a:stretch/>
        </p:blipFill>
        <p:spPr>
          <a:xfrm>
            <a:off x="4837320" y="1828800"/>
            <a:ext cx="4581000" cy="4114440"/>
          </a:xfrm>
          <a:prstGeom prst="rect">
            <a:avLst/>
          </a:prstGeom>
          <a:ln>
            <a:noFill/>
          </a:ln>
        </p:spPr>
      </p:pic>
      <p:sp>
        <p:nvSpPr>
          <p:cNvPr id="301" name="TextShape 4"/>
          <p:cNvSpPr txBox="1"/>
          <p:nvPr/>
        </p:nvSpPr>
        <p:spPr>
          <a:xfrm>
            <a:off x="4846320" y="6217920"/>
            <a:ext cx="5029200" cy="60228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Fact, FactGroup là các thuộc tính được liên kết với file qml để hiển thị giá trị lên GUI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303"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Chỉnh sửa hiển thị thông số </a:t>
            </a:r>
            <a:endParaRPr lang="en-US" sz="1800" b="0" strike="noStrike" spc="-1">
              <a:solidFill>
                <a:srgbClr val="000000"/>
              </a:solidFill>
              <a:uFill>
                <a:solidFill>
                  <a:srgbClr val="FFFFFF"/>
                </a:solidFill>
              </a:uFill>
              <a:latin typeface="Arial"/>
            </a:endParaRPr>
          </a:p>
        </p:txBody>
      </p:sp>
      <p:pic>
        <p:nvPicPr>
          <p:cNvPr id="304" name="Picture 303"/>
          <p:cNvPicPr/>
          <p:nvPr/>
        </p:nvPicPr>
        <p:blipFill>
          <a:blip r:embed="rId2"/>
          <a:stretch/>
        </p:blipFill>
        <p:spPr>
          <a:xfrm>
            <a:off x="457200" y="1188720"/>
            <a:ext cx="6495840" cy="1009440"/>
          </a:xfrm>
          <a:prstGeom prst="rect">
            <a:avLst/>
          </a:prstGeom>
          <a:ln>
            <a:noFill/>
          </a:ln>
        </p:spPr>
      </p:pic>
      <p:sp>
        <p:nvSpPr>
          <p:cNvPr id="305" name="TextShape 3"/>
          <p:cNvSpPr txBox="1"/>
          <p:nvPr/>
        </p:nvSpPr>
        <p:spPr>
          <a:xfrm>
            <a:off x="731520" y="2468880"/>
            <a:ext cx="8961120" cy="8582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Sau khi nhận dữ liệu từ parameter ScaledPressure2, chương trình sẽ call đến hàm _handleScaledPressure2 để gán giá trị vào 2 trường _temperatureFactGroup để hiển thị nhiệt độ và _altitudeRelativeFact để hiển thị độ sâu </a:t>
            </a:r>
          </a:p>
        </p:txBody>
      </p:sp>
      <p:sp>
        <p:nvSpPr>
          <p:cNvPr id="306" name="TextShape 4"/>
          <p:cNvSpPr txBox="1"/>
          <p:nvPr/>
        </p:nvSpPr>
        <p:spPr>
          <a:xfrm>
            <a:off x="731520" y="3474720"/>
            <a:ext cx="8869680" cy="858240"/>
          </a:xfrm>
          <a:prstGeom prst="rect">
            <a:avLst/>
          </a:prstGeom>
          <a:noFill/>
          <a:ln>
            <a:noFill/>
          </a:ln>
        </p:spPr>
        <p:txBody>
          <a:bodyPr lIns="90000" tIns="45000" rIns="90000" bIns="45000"/>
          <a:lstStyle/>
          <a:p>
            <a:r>
              <a:rPr lang="en-US" sz="1800" b="0" i="1" strike="noStrike" spc="-1">
                <a:solidFill>
                  <a:srgbClr val="000000"/>
                </a:solidFill>
                <a:uFill>
                  <a:solidFill>
                    <a:srgbClr val="FFFFFF"/>
                  </a:solidFill>
                </a:uFill>
                <a:latin typeface="Arial"/>
              </a:rPr>
              <a:t>Lưu ý: nếu muốn hiển thị giá trị cảm biến độ sâu ý muốn, ta phải comment các đoạn chương trình có sử dụng _altitudeRelativeFact lại để tranh xung đột dữ liệu. Vì như đã trình bày ở slide 37, dữ liệu đồ sâu sẽ còn phụ thuộc vào giá trị altitude của GPS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pic>
        <p:nvPicPr>
          <p:cNvPr id="89" name="Picture 86"/>
          <p:cNvPicPr/>
          <p:nvPr/>
        </p:nvPicPr>
        <p:blipFill>
          <a:blip r:embed="rId2"/>
          <a:stretch/>
        </p:blipFill>
        <p:spPr>
          <a:xfrm>
            <a:off x="274320" y="1097280"/>
            <a:ext cx="7463520" cy="2434320"/>
          </a:xfrm>
          <a:prstGeom prst="rect">
            <a:avLst/>
          </a:prstGeom>
          <a:ln>
            <a:noFill/>
          </a:ln>
        </p:spPr>
      </p:pic>
      <p:pic>
        <p:nvPicPr>
          <p:cNvPr id="90" name="Picture 87"/>
          <p:cNvPicPr/>
          <p:nvPr/>
        </p:nvPicPr>
        <p:blipFill>
          <a:blip r:embed="rId3"/>
          <a:stretch/>
        </p:blipFill>
        <p:spPr>
          <a:xfrm>
            <a:off x="268920" y="3809520"/>
            <a:ext cx="4482360" cy="710280"/>
          </a:xfrm>
          <a:prstGeom prst="rect">
            <a:avLst/>
          </a:prstGeom>
          <a:ln>
            <a:noFill/>
          </a:ln>
        </p:spPr>
      </p:pic>
      <p:sp>
        <p:nvSpPr>
          <p:cNvPr id="91" name="CustomShape 2"/>
          <p:cNvSpPr/>
          <p:nvPr/>
        </p:nvSpPr>
        <p:spPr>
          <a:xfrm>
            <a:off x="939600" y="643680"/>
            <a:ext cx="262440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1. Heartbeat Protocol</a:t>
            </a:r>
            <a:endParaRPr lang="en-US" sz="1800" b="0" strike="noStrike" spc="-1">
              <a:solidFill>
                <a:srgbClr val="000000"/>
              </a:solidFill>
              <a:uFill>
                <a:solidFill>
                  <a:srgbClr val="FFFFFF"/>
                </a:solidFill>
              </a:uFill>
              <a:latin typeface="Arial"/>
            </a:endParaRPr>
          </a:p>
        </p:txBody>
      </p:sp>
      <p:sp>
        <p:nvSpPr>
          <p:cNvPr id="92" name="CustomShape 3"/>
          <p:cNvSpPr/>
          <p:nvPr/>
        </p:nvSpPr>
        <p:spPr>
          <a:xfrm>
            <a:off x="262080" y="4766400"/>
            <a:ext cx="9597600" cy="85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Heartbeat </a:t>
            </a:r>
            <a:r>
              <a:rPr lang="en-US" sz="1800" b="0" strike="noStrike" spc="-1">
                <a:solidFill>
                  <a:srgbClr val="000000"/>
                </a:solidFill>
                <a:uFill>
                  <a:solidFill>
                    <a:srgbClr val="FFFFFF"/>
                  </a:solidFill>
                </a:uFill>
                <a:latin typeface="Arial"/>
                <a:ea typeface="DejaVu Sans"/>
              </a:rPr>
              <a:t>gcs_transceiver.cpp được gửi liên tục trong hệ thống từ ROS lên GUI để thiết lập đường truyền, cập nhật hệ thống, loại phương tiện và check hệ thống còn tồn tại hay không</a:t>
            </a:r>
            <a:endParaRPr lang="en-US" sz="1800" b="0" strike="noStrike" spc="-1">
              <a:solidFill>
                <a:srgbClr val="000000"/>
              </a:solidFill>
              <a:uFill>
                <a:solidFill>
                  <a:srgbClr val="FFFFFF"/>
                </a:solidFill>
              </a:uFill>
              <a:latin typeface="Arial"/>
            </a:endParaRPr>
          </a:p>
        </p:txBody>
      </p:sp>
      <p:pic>
        <p:nvPicPr>
          <p:cNvPr id="93" name="Picture 90"/>
          <p:cNvPicPr/>
          <p:nvPr/>
        </p:nvPicPr>
        <p:blipFill>
          <a:blip r:embed="rId4"/>
          <a:stretch/>
        </p:blipFill>
        <p:spPr>
          <a:xfrm>
            <a:off x="1280160" y="5394960"/>
            <a:ext cx="7495200" cy="2089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308"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Q_PROPERTY</a:t>
            </a:r>
            <a:endParaRPr lang="en-US" sz="1800" b="0" strike="noStrike" spc="-1">
              <a:solidFill>
                <a:srgbClr val="000000"/>
              </a:solidFill>
              <a:uFill>
                <a:solidFill>
                  <a:srgbClr val="FFFFFF"/>
                </a:solidFill>
              </a:uFill>
              <a:latin typeface="Arial"/>
            </a:endParaRPr>
          </a:p>
        </p:txBody>
      </p:sp>
      <p:pic>
        <p:nvPicPr>
          <p:cNvPr id="309" name="Picture 1"/>
          <p:cNvPicPr/>
          <p:nvPr/>
        </p:nvPicPr>
        <p:blipFill>
          <a:blip r:embed="rId2"/>
          <a:stretch/>
        </p:blipFill>
        <p:spPr>
          <a:xfrm>
            <a:off x="883800" y="1100160"/>
            <a:ext cx="8312760" cy="2648160"/>
          </a:xfrm>
          <a:prstGeom prst="rect">
            <a:avLst/>
          </a:prstGeom>
          <a:ln>
            <a:noFill/>
          </a:ln>
        </p:spPr>
      </p:pic>
      <p:pic>
        <p:nvPicPr>
          <p:cNvPr id="310" name="Picture 3"/>
          <p:cNvPicPr/>
          <p:nvPr/>
        </p:nvPicPr>
        <p:blipFill>
          <a:blip r:embed="rId3"/>
          <a:stretch/>
        </p:blipFill>
        <p:spPr>
          <a:xfrm>
            <a:off x="425520" y="3863160"/>
            <a:ext cx="9229320" cy="2943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312"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Q_PROPERTY</a:t>
            </a:r>
            <a:endParaRPr lang="en-US" sz="1800" b="0" strike="noStrike" spc="-1">
              <a:solidFill>
                <a:srgbClr val="000000"/>
              </a:solidFill>
              <a:uFill>
                <a:solidFill>
                  <a:srgbClr val="FFFFFF"/>
                </a:solidFill>
              </a:uFill>
              <a:latin typeface="Arial"/>
            </a:endParaRPr>
          </a:p>
        </p:txBody>
      </p:sp>
      <p:pic>
        <p:nvPicPr>
          <p:cNvPr id="313" name="Picture 2"/>
          <p:cNvPicPr/>
          <p:nvPr/>
        </p:nvPicPr>
        <p:blipFill>
          <a:blip r:embed="rId2"/>
          <a:stretch/>
        </p:blipFill>
        <p:spPr>
          <a:xfrm>
            <a:off x="272880" y="1100160"/>
            <a:ext cx="9671040" cy="1227960"/>
          </a:xfrm>
          <a:prstGeom prst="rect">
            <a:avLst/>
          </a:prstGeom>
          <a:ln>
            <a:noFill/>
          </a:ln>
        </p:spPr>
      </p:pic>
      <p:pic>
        <p:nvPicPr>
          <p:cNvPr id="314" name="Picture 4"/>
          <p:cNvPicPr/>
          <p:nvPr/>
        </p:nvPicPr>
        <p:blipFill>
          <a:blip r:embed="rId3"/>
          <a:stretch/>
        </p:blipFill>
        <p:spPr>
          <a:xfrm>
            <a:off x="416160" y="2328480"/>
            <a:ext cx="9391320" cy="920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Chỉnh sửa giao diện GCS</a:t>
            </a:r>
            <a:endParaRPr lang="en-US" sz="1800" b="0" strike="noStrike" spc="-1">
              <a:solidFill>
                <a:srgbClr val="000000"/>
              </a:solidFill>
              <a:uFill>
                <a:solidFill>
                  <a:srgbClr val="FFFFFF"/>
                </a:solidFill>
              </a:uFill>
              <a:latin typeface="Arial"/>
            </a:endParaRPr>
          </a:p>
        </p:txBody>
      </p:sp>
      <p:sp>
        <p:nvSpPr>
          <p:cNvPr id="316" name="CustomShape 2"/>
          <p:cNvSpPr/>
          <p:nvPr/>
        </p:nvSpPr>
        <p:spPr>
          <a:xfrm>
            <a:off x="548640" y="640080"/>
            <a:ext cx="514044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Q_INVOKABLE</a:t>
            </a:r>
            <a:endParaRPr lang="en-US" sz="1800" b="0" strike="noStrike" spc="-1">
              <a:solidFill>
                <a:srgbClr val="000000"/>
              </a:solidFill>
              <a:uFill>
                <a:solidFill>
                  <a:srgbClr val="FFFFFF"/>
                </a:solidFill>
              </a:uFill>
              <a:latin typeface="Arial"/>
            </a:endParaRPr>
          </a:p>
        </p:txBody>
      </p:sp>
      <p:sp>
        <p:nvSpPr>
          <p:cNvPr id="317" name="CustomShape 3"/>
          <p:cNvSpPr/>
          <p:nvPr/>
        </p:nvSpPr>
        <p:spPr>
          <a:xfrm>
            <a:off x="414720" y="985680"/>
            <a:ext cx="9117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FF"/>
                </a:solidFill>
                <a:uFill>
                  <a:solidFill>
                    <a:srgbClr val="FFFFFF"/>
                  </a:solidFill>
                </a:uFill>
                <a:latin typeface="Arial"/>
                <a:ea typeface="DejaVu Sans"/>
                <a:hlinkClick r:id="rId2"/>
              </a:rPr>
              <a:t>http://www.hoangvancong.com/2017/11/22/qt-interacting-between-qml-and-c-part-1-2/</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7" name="Rectangle 6"/>
          <p:cNvSpPr/>
          <p:nvPr/>
        </p:nvSpPr>
        <p:spPr>
          <a:xfrm>
            <a:off x="4824289" y="1551582"/>
            <a:ext cx="4896544" cy="646331"/>
          </a:xfrm>
          <a:prstGeom prst="rect">
            <a:avLst/>
          </a:prstGeom>
        </p:spPr>
        <p:txBody>
          <a:bodyPr wrap="square">
            <a:spAutoFit/>
          </a:bodyPr>
          <a:lstStyle/>
          <a:p>
            <a:r>
              <a:rPr lang="en-US" dirty="0">
                <a:hlinkClick r:id="rId2"/>
              </a:rPr>
              <a:t>https://mavlink.io/en/getting_started/generate_libraries.html</a:t>
            </a:r>
            <a:r>
              <a:rPr lang="en-US" dirty="0"/>
              <a:t> </a:t>
            </a:r>
          </a:p>
        </p:txBody>
      </p:sp>
      <p:sp>
        <p:nvSpPr>
          <p:cNvPr id="8" name="TextBox 7"/>
          <p:cNvSpPr txBox="1"/>
          <p:nvPr/>
        </p:nvSpPr>
        <p:spPr>
          <a:xfrm>
            <a:off x="575816" y="634166"/>
            <a:ext cx="1236236" cy="369332"/>
          </a:xfrm>
          <a:prstGeom prst="rect">
            <a:avLst/>
          </a:prstGeom>
          <a:noFill/>
        </p:spPr>
        <p:txBody>
          <a:bodyPr wrap="none" rtlCol="0">
            <a:spAutoFit/>
          </a:bodyPr>
          <a:lstStyle/>
          <a:p>
            <a:r>
              <a:rPr lang="en-US" i="1" dirty="0"/>
              <a:t>1. </a:t>
            </a:r>
            <a:r>
              <a:rPr lang="vi-VN" i="1" dirty="0"/>
              <a:t>Cài đặt</a:t>
            </a:r>
            <a:r>
              <a:rPr lang="en-US" i="1" dirty="0"/>
              <a:t>:</a:t>
            </a:r>
          </a:p>
        </p:txBody>
      </p:sp>
      <p:sp>
        <p:nvSpPr>
          <p:cNvPr id="2" name="Rectangle 1"/>
          <p:cNvSpPr/>
          <p:nvPr/>
        </p:nvSpPr>
        <p:spPr>
          <a:xfrm>
            <a:off x="575816" y="1003498"/>
            <a:ext cx="8928992" cy="923330"/>
          </a:xfrm>
          <a:prstGeom prst="rect">
            <a:avLst/>
          </a:prstGeom>
        </p:spPr>
        <p:txBody>
          <a:bodyPr wrap="square">
            <a:spAutoFit/>
          </a:bodyPr>
          <a:lstStyle/>
          <a:p>
            <a:pPr algn="just"/>
            <a:r>
              <a:rPr lang="vi-VN" dirty="0"/>
              <a:t>Việc tạo một custom message thuận tiện cho việc truyền các dữ liệu mà ta mong muốn, các message có sẵn chưa hỗ trợ ta quá nhiều trong việc lập trình. </a:t>
            </a:r>
            <a:endParaRPr lang="en-US" dirty="0"/>
          </a:p>
          <a:p>
            <a:pPr algn="just"/>
            <a:r>
              <a:rPr lang="vi-VN" dirty="0"/>
              <a:t>Để tạo một message, ta tham khảo trang</a:t>
            </a:r>
            <a:endParaRPr lang="en-US" dirty="0"/>
          </a:p>
        </p:txBody>
      </p:sp>
      <p:sp>
        <p:nvSpPr>
          <p:cNvPr id="3" name="Rectangle 2"/>
          <p:cNvSpPr/>
          <p:nvPr/>
        </p:nvSpPr>
        <p:spPr>
          <a:xfrm>
            <a:off x="575816" y="2339677"/>
            <a:ext cx="8928992" cy="369332"/>
          </a:xfrm>
          <a:prstGeom prst="rect">
            <a:avLst/>
          </a:prstGeom>
        </p:spPr>
        <p:txBody>
          <a:bodyPr wrap="square">
            <a:spAutoFit/>
          </a:bodyPr>
          <a:lstStyle/>
          <a:p>
            <a:r>
              <a:rPr lang="vi-VN" dirty="0"/>
              <a:t>Ở đây, để đơn giản ta sẽ tạo message bằng GUI mavgenerate </a:t>
            </a:r>
            <a:endParaRPr lang="en-US" dirty="0"/>
          </a:p>
        </p:txBody>
      </p:sp>
      <p:sp>
        <p:nvSpPr>
          <p:cNvPr id="4" name="Rectangle 3"/>
          <p:cNvSpPr/>
          <p:nvPr/>
        </p:nvSpPr>
        <p:spPr>
          <a:xfrm>
            <a:off x="598368" y="2915741"/>
            <a:ext cx="8906440" cy="923330"/>
          </a:xfrm>
          <a:prstGeom prst="rect">
            <a:avLst/>
          </a:prstGeom>
        </p:spPr>
        <p:txBody>
          <a:bodyPr wrap="square">
            <a:spAutoFit/>
          </a:bodyPr>
          <a:lstStyle/>
          <a:p>
            <a:r>
              <a:rPr lang="vi-VN" dirty="0"/>
              <a:t>Trong thư mục mavlink, thư mục ta cần quan tâm là message_definitions. Trong thư mục này, ta sẽ tập trung vào file common.xml, là một file để define các kiểu message, cmd, enum,...</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531" y="3945394"/>
            <a:ext cx="5430113" cy="296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987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236236" cy="369332"/>
          </a:xfrm>
          <a:prstGeom prst="rect">
            <a:avLst/>
          </a:prstGeom>
          <a:noFill/>
        </p:spPr>
        <p:txBody>
          <a:bodyPr wrap="none" rtlCol="0">
            <a:spAutoFit/>
          </a:bodyPr>
          <a:lstStyle/>
          <a:p>
            <a:r>
              <a:rPr lang="en-US" i="1" dirty="0"/>
              <a:t>1. </a:t>
            </a:r>
            <a:r>
              <a:rPr lang="vi-VN" i="1" dirty="0"/>
              <a:t>Cài đặt</a:t>
            </a:r>
            <a:r>
              <a:rPr lang="en-US" i="1"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864" y="1006479"/>
            <a:ext cx="7970415" cy="273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75816" y="3878996"/>
            <a:ext cx="8928992" cy="923330"/>
          </a:xfrm>
          <a:prstGeom prst="rect">
            <a:avLst/>
          </a:prstGeom>
        </p:spPr>
        <p:txBody>
          <a:bodyPr wrap="square">
            <a:spAutoFit/>
          </a:bodyPr>
          <a:lstStyle/>
          <a:p>
            <a:r>
              <a:rPr lang="vi-VN" dirty="0"/>
              <a:t>Ta thêm 2 kiểu message: </a:t>
            </a:r>
            <a:r>
              <a:rPr lang="vi-VN" i="1" dirty="0"/>
              <a:t>CUSTOM_MSG_PISTOL</a:t>
            </a:r>
            <a:r>
              <a:rPr lang="vi-VN" dirty="0"/>
              <a:t>, </a:t>
            </a:r>
            <a:r>
              <a:rPr lang="vi-VN" i="1" dirty="0"/>
              <a:t>CUSTOM_MSG_MASS_SHIFTER</a:t>
            </a:r>
            <a:r>
              <a:rPr lang="vi-VN" dirty="0"/>
              <a:t>. Lưu ý, trường </a:t>
            </a:r>
            <a:r>
              <a:rPr lang="vi-VN" i="1" dirty="0"/>
              <a:t>id</a:t>
            </a:r>
            <a:r>
              <a:rPr lang="vi-VN" dirty="0"/>
              <a:t> cần được khai báo độc</a:t>
            </a:r>
            <a:r>
              <a:rPr lang="en-US" dirty="0"/>
              <a:t> </a:t>
            </a:r>
            <a:r>
              <a:rPr lang="vi-VN" dirty="0"/>
              <a:t>nhất trong các kiểu message</a:t>
            </a:r>
            <a:endParaRPr lang="en-US" dirty="0"/>
          </a:p>
        </p:txBody>
      </p:sp>
      <p:sp>
        <p:nvSpPr>
          <p:cNvPr id="10" name="Rectangle 9"/>
          <p:cNvSpPr/>
          <p:nvPr/>
        </p:nvSpPr>
        <p:spPr>
          <a:xfrm>
            <a:off x="719832" y="5366890"/>
            <a:ext cx="2941831" cy="369332"/>
          </a:xfrm>
          <a:prstGeom prst="rect">
            <a:avLst/>
          </a:prstGeom>
          <a:solidFill>
            <a:schemeClr val="accent1"/>
          </a:solidFill>
        </p:spPr>
        <p:txBody>
          <a:bodyPr wrap="none">
            <a:spAutoFit/>
          </a:bodyPr>
          <a:lstStyle/>
          <a:p>
            <a:r>
              <a:rPr lang="en-US" dirty="0"/>
              <a:t>$ python3 -m </a:t>
            </a:r>
            <a:r>
              <a:rPr lang="en-US" dirty="0" err="1"/>
              <a:t>mavgenerate</a:t>
            </a:r>
            <a:endParaRPr lang="en-US" dirty="0"/>
          </a:p>
        </p:txBody>
      </p:sp>
      <p:sp>
        <p:nvSpPr>
          <p:cNvPr id="11" name="Rectangle 10"/>
          <p:cNvSpPr/>
          <p:nvPr/>
        </p:nvSpPr>
        <p:spPr>
          <a:xfrm>
            <a:off x="719832" y="4974480"/>
            <a:ext cx="1223412" cy="369332"/>
          </a:xfrm>
          <a:prstGeom prst="rect">
            <a:avLst/>
          </a:prstGeom>
        </p:spPr>
        <p:txBody>
          <a:bodyPr wrap="none">
            <a:spAutoFit/>
          </a:bodyPr>
          <a:lstStyle/>
          <a:p>
            <a:r>
              <a:rPr lang="en-US" dirty="0" err="1"/>
              <a:t>Chạy</a:t>
            </a:r>
            <a:r>
              <a:rPr lang="en-US" dirty="0"/>
              <a:t> </a:t>
            </a:r>
            <a:r>
              <a:rPr lang="en-US" dirty="0" err="1"/>
              <a:t>lệnh</a:t>
            </a:r>
            <a:endParaRPr lang="en-US" dirty="0"/>
          </a:p>
        </p:txBody>
      </p:sp>
    </p:spTree>
    <p:extLst>
      <p:ext uri="{BB962C8B-B14F-4D97-AF65-F5344CB8AC3E}">
        <p14:creationId xmlns:p14="http://schemas.microsoft.com/office/powerpoint/2010/main" val="20413513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236236" cy="369332"/>
          </a:xfrm>
          <a:prstGeom prst="rect">
            <a:avLst/>
          </a:prstGeom>
          <a:noFill/>
        </p:spPr>
        <p:txBody>
          <a:bodyPr wrap="none" rtlCol="0">
            <a:spAutoFit/>
          </a:bodyPr>
          <a:lstStyle/>
          <a:p>
            <a:r>
              <a:rPr lang="en-US" i="1" dirty="0"/>
              <a:t>1. </a:t>
            </a:r>
            <a:r>
              <a:rPr lang="vi-VN" i="1" dirty="0"/>
              <a:t>Cài đặt</a:t>
            </a:r>
            <a:r>
              <a:rPr lang="en-US" i="1"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16" y="1003498"/>
            <a:ext cx="360045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92240" y="1056307"/>
            <a:ext cx="5038725" cy="923330"/>
          </a:xfrm>
          <a:prstGeom prst="rect">
            <a:avLst/>
          </a:prstGeom>
        </p:spPr>
        <p:txBody>
          <a:bodyPr>
            <a:spAutoFit/>
          </a:bodyPr>
          <a:lstStyle/>
          <a:p>
            <a:pPr algn="just"/>
            <a:r>
              <a:rPr lang="vi-VN" dirty="0"/>
              <a:t>Trong mục X</a:t>
            </a:r>
            <a:r>
              <a:rPr lang="en-US" dirty="0"/>
              <a:t>ML</a:t>
            </a:r>
            <a:r>
              <a:rPr lang="vi-VN" dirty="0"/>
              <a:t>, tay trỏ đến file common.xml.</a:t>
            </a:r>
          </a:p>
          <a:p>
            <a:pPr algn="just"/>
            <a:r>
              <a:rPr lang="vi-VN" dirty="0"/>
              <a:t>Trong mục Out trỏ đến thư mục sẽ export các file msg. </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098" y="3071425"/>
            <a:ext cx="4446567" cy="203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220" y="5105995"/>
            <a:ext cx="71723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481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236236" cy="369332"/>
          </a:xfrm>
          <a:prstGeom prst="rect">
            <a:avLst/>
          </a:prstGeom>
          <a:noFill/>
        </p:spPr>
        <p:txBody>
          <a:bodyPr wrap="none" rtlCol="0">
            <a:spAutoFit/>
          </a:bodyPr>
          <a:lstStyle/>
          <a:p>
            <a:r>
              <a:rPr lang="en-US" i="1" dirty="0"/>
              <a:t>1. </a:t>
            </a:r>
            <a:r>
              <a:rPr lang="vi-VN" i="1" dirty="0"/>
              <a:t>Cài đặt</a:t>
            </a:r>
            <a:r>
              <a:rPr lang="en-US" i="1" dirty="0"/>
              <a:t>:</a:t>
            </a:r>
          </a:p>
        </p:txBody>
      </p:sp>
      <p:sp>
        <p:nvSpPr>
          <p:cNvPr id="3" name="Rectangle 2"/>
          <p:cNvSpPr/>
          <p:nvPr/>
        </p:nvSpPr>
        <p:spPr>
          <a:xfrm>
            <a:off x="612888" y="1080950"/>
            <a:ext cx="8615744" cy="1200329"/>
          </a:xfrm>
          <a:prstGeom prst="rect">
            <a:avLst/>
          </a:prstGeom>
        </p:spPr>
        <p:txBody>
          <a:bodyPr wrap="square">
            <a:spAutoFit/>
          </a:bodyPr>
          <a:lstStyle/>
          <a:p>
            <a:r>
              <a:rPr lang="vi-VN" dirty="0"/>
              <a:t>Trong thư mục common, ta sẽ thấy có 2 loại file header: .h và .hpp, do ta đã chọn vào mục c++11 trong phần generate message</a:t>
            </a:r>
          </a:p>
          <a:p>
            <a:r>
              <a:rPr lang="vi-VN" dirty="0"/>
              <a:t>File .h sẽ được dùng để add vào QGroundControl, file .hpp ta sẽ dùng để add vào ROS</a:t>
            </a:r>
            <a:endParaRPr lang="en-US" dirty="0"/>
          </a:p>
        </p:txBody>
      </p:sp>
      <p:sp>
        <p:nvSpPr>
          <p:cNvPr id="4" name="Rectangle 3"/>
          <p:cNvSpPr/>
          <p:nvPr/>
        </p:nvSpPr>
        <p:spPr>
          <a:xfrm>
            <a:off x="624392" y="2555701"/>
            <a:ext cx="8736400" cy="923330"/>
          </a:xfrm>
          <a:prstGeom prst="rect">
            <a:avLst/>
          </a:prstGeom>
        </p:spPr>
        <p:txBody>
          <a:bodyPr wrap="square">
            <a:spAutoFit/>
          </a:bodyPr>
          <a:lstStyle/>
          <a:p>
            <a:r>
              <a:rPr lang="vi-VN" dirty="0">
                <a:solidFill>
                  <a:srgbClr val="FF0000"/>
                </a:solidFill>
              </a:rPr>
              <a:t>Lưu ý, để tránh xung đột với phần code đã có sẵn trong QGC và ROS, ta nên copy các file custom message và bỏ vào thư mục tương ứng mà các nền tảng đang chạy và copy các #define trong các fil</a:t>
            </a:r>
            <a:r>
              <a:rPr lang="en-US" dirty="0">
                <a:solidFill>
                  <a:srgbClr val="FF0000"/>
                </a:solidFill>
              </a:rPr>
              <a:t>e </a:t>
            </a:r>
            <a:r>
              <a:rPr lang="vi-VN" dirty="0">
                <a:solidFill>
                  <a:srgbClr val="FF0000"/>
                </a:solidFill>
              </a:rPr>
              <a:t>tương ứng</a:t>
            </a:r>
            <a:r>
              <a:rPr lang="en-US" dirty="0">
                <a:solidFill>
                  <a:srgbClr val="FF0000"/>
                </a:solidFill>
              </a:rPr>
              <a:t>.</a:t>
            </a:r>
          </a:p>
        </p:txBody>
      </p:sp>
    </p:spTree>
    <p:extLst>
      <p:ext uri="{BB962C8B-B14F-4D97-AF65-F5344CB8AC3E}">
        <p14:creationId xmlns:p14="http://schemas.microsoft.com/office/powerpoint/2010/main" val="10048036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2" name="Rectangle 1"/>
          <p:cNvSpPr/>
          <p:nvPr/>
        </p:nvSpPr>
        <p:spPr>
          <a:xfrm>
            <a:off x="436011" y="1187549"/>
            <a:ext cx="9140805" cy="646331"/>
          </a:xfrm>
          <a:prstGeom prst="rect">
            <a:avLst/>
          </a:prstGeom>
        </p:spPr>
        <p:txBody>
          <a:bodyPr wrap="square">
            <a:spAutoFit/>
          </a:bodyPr>
          <a:lstStyle/>
          <a:p>
            <a:r>
              <a:rPr lang="vi-VN" dirty="0"/>
              <a:t>Trong QGroundControl, để thêm custom message vào, ta sẽ chỉ tập trung vào các file </a:t>
            </a:r>
            <a:r>
              <a:rPr lang="vi-VN" i="1" dirty="0"/>
              <a:t>sau:</a:t>
            </a:r>
            <a:r>
              <a:rPr lang="en-US" i="1" dirty="0"/>
              <a:t> </a:t>
            </a:r>
            <a:r>
              <a:rPr lang="vi-VN" i="1" dirty="0">
                <a:solidFill>
                  <a:srgbClr val="FF0000"/>
                </a:solidFill>
              </a:rPr>
              <a:t>QGCExternalLibs.pri</a:t>
            </a:r>
            <a:r>
              <a:rPr lang="en-US" i="1" dirty="0">
                <a:solidFill>
                  <a:srgbClr val="FF0000"/>
                </a:solidFill>
              </a:rPr>
              <a:t>, </a:t>
            </a:r>
            <a:r>
              <a:rPr lang="en-US" i="1" dirty="0" err="1">
                <a:solidFill>
                  <a:srgbClr val="FF0000"/>
                </a:solidFill>
              </a:rPr>
              <a:t>common.h</a:t>
            </a:r>
            <a:r>
              <a:rPr lang="en-US" i="1" dirty="0">
                <a:solidFill>
                  <a:srgbClr val="FF0000"/>
                </a:solidFill>
              </a:rPr>
              <a:t>, </a:t>
            </a:r>
            <a:r>
              <a:rPr lang="en-US" i="1" dirty="0" err="1">
                <a:solidFill>
                  <a:srgbClr val="FF0000"/>
                </a:solidFill>
              </a:rPr>
              <a:t>ardupilotmega.h</a:t>
            </a:r>
            <a:endParaRPr lang="vi-VN" i="1" dirty="0">
              <a:solidFill>
                <a:srgbClr val="FF0000"/>
              </a:solidFill>
            </a:endParaRPr>
          </a:p>
        </p:txBody>
      </p:sp>
      <p:sp>
        <p:nvSpPr>
          <p:cNvPr id="3" name="Rectangle 2"/>
          <p:cNvSpPr/>
          <p:nvPr/>
        </p:nvSpPr>
        <p:spPr>
          <a:xfrm>
            <a:off x="436011" y="1853903"/>
            <a:ext cx="8780765" cy="646331"/>
          </a:xfrm>
          <a:prstGeom prst="rect">
            <a:avLst/>
          </a:prstGeom>
        </p:spPr>
        <p:txBody>
          <a:bodyPr wrap="square">
            <a:spAutoFit/>
          </a:bodyPr>
          <a:lstStyle/>
          <a:p>
            <a:r>
              <a:rPr lang="vi-VN" dirty="0"/>
              <a:t>File QGCExternalLibs.pri chứa các khai báo và include đến các thư viện, trong đó có thư viện khai báo các message và custom message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524" y="2551112"/>
            <a:ext cx="593407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62560" y="3779837"/>
            <a:ext cx="8633648" cy="646331"/>
          </a:xfrm>
          <a:prstGeom prst="rect">
            <a:avLst/>
          </a:prstGeom>
        </p:spPr>
        <p:txBody>
          <a:bodyPr wrap="square">
            <a:spAutoFit/>
          </a:bodyPr>
          <a:lstStyle/>
          <a:p>
            <a:pPr algn="just"/>
            <a:r>
              <a:rPr lang="vi-VN" dirty="0"/>
              <a:t>Đây là đừng dẫn trong thư mục chứa GUI của ta, các file custom message và message cũng được chứa trong đây</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416" y="4426168"/>
            <a:ext cx="75057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10160" y="5722541"/>
            <a:ext cx="8606616" cy="923330"/>
          </a:xfrm>
          <a:prstGeom prst="rect">
            <a:avLst/>
          </a:prstGeom>
        </p:spPr>
        <p:txBody>
          <a:bodyPr wrap="square">
            <a:spAutoFit/>
          </a:bodyPr>
          <a:lstStyle/>
          <a:p>
            <a:pPr algn="just"/>
            <a:r>
              <a:rPr lang="vi-VN" dirty="0"/>
              <a:t>Macro MAVLINK_CONF là thuộc tính quan trọng để chỉ định file sẽ config các gói tin cho mavlink, các mã id, crc,... Ở đây, thuộc tính chỉ định đến file ardupilotmega.h</a:t>
            </a:r>
            <a:endParaRPr lang="en-US" dirty="0"/>
          </a:p>
        </p:txBody>
      </p:sp>
    </p:spTree>
    <p:extLst>
      <p:ext uri="{BB962C8B-B14F-4D97-AF65-F5344CB8AC3E}">
        <p14:creationId xmlns:p14="http://schemas.microsoft.com/office/powerpoint/2010/main" val="32168434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10" y="1027047"/>
            <a:ext cx="764857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75816" y="3913122"/>
            <a:ext cx="8904560" cy="646331"/>
          </a:xfrm>
          <a:prstGeom prst="rect">
            <a:avLst/>
          </a:prstGeom>
        </p:spPr>
        <p:txBody>
          <a:bodyPr wrap="square">
            <a:spAutoFit/>
          </a:bodyPr>
          <a:lstStyle/>
          <a:p>
            <a:pPr algn="just"/>
            <a:r>
              <a:rPr lang="vi-VN" dirty="0"/>
              <a:t>Macro INCLUDEPATH sẽ trỏ đến file common.h. File này chứa các include các message</a:t>
            </a:r>
            <a:endParaRPr lang="en-US" dirty="0"/>
          </a:p>
        </p:txBody>
      </p:sp>
    </p:spTree>
    <p:extLst>
      <p:ext uri="{BB962C8B-B14F-4D97-AF65-F5344CB8AC3E}">
        <p14:creationId xmlns:p14="http://schemas.microsoft.com/office/powerpoint/2010/main" val="757706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9" name="Rectangle 8"/>
          <p:cNvSpPr/>
          <p:nvPr/>
        </p:nvSpPr>
        <p:spPr>
          <a:xfrm>
            <a:off x="591512" y="1037422"/>
            <a:ext cx="8841288" cy="369332"/>
          </a:xfrm>
          <a:prstGeom prst="rect">
            <a:avLst/>
          </a:prstGeom>
        </p:spPr>
        <p:txBody>
          <a:bodyPr wrap="square">
            <a:spAutoFit/>
          </a:bodyPr>
          <a:lstStyle/>
          <a:p>
            <a:r>
              <a:rPr lang="vi-VN" dirty="0"/>
              <a:t>Ta tới bước tiến hành add custom message vào QGC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040" y="1398688"/>
            <a:ext cx="5058422" cy="326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51" y="5724053"/>
            <a:ext cx="40100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734471" y="4895085"/>
            <a:ext cx="5038725" cy="646331"/>
          </a:xfrm>
          <a:prstGeom prst="rect">
            <a:avLst/>
          </a:prstGeom>
        </p:spPr>
        <p:txBody>
          <a:bodyPr>
            <a:spAutoFit/>
          </a:bodyPr>
          <a:lstStyle/>
          <a:p>
            <a:r>
              <a:rPr lang="en-US" dirty="0" err="1"/>
              <a:t>Trong</a:t>
            </a:r>
            <a:r>
              <a:rPr lang="en-US" dirty="0"/>
              <a:t> file </a:t>
            </a:r>
            <a:r>
              <a:rPr lang="en-US" dirty="0" err="1"/>
              <a:t>common.h</a:t>
            </a:r>
            <a:r>
              <a:rPr lang="en-US" dirty="0"/>
              <a:t> ta include </a:t>
            </a:r>
            <a:r>
              <a:rPr lang="en-US" dirty="0" err="1"/>
              <a:t>các</a:t>
            </a:r>
            <a:r>
              <a:rPr lang="en-US" dirty="0"/>
              <a:t> custom message</a:t>
            </a:r>
          </a:p>
        </p:txBody>
      </p:sp>
    </p:spTree>
    <p:extLst>
      <p:ext uri="{BB962C8B-B14F-4D97-AF65-F5344CB8AC3E}">
        <p14:creationId xmlns:p14="http://schemas.microsoft.com/office/powerpoint/2010/main" val="757706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95" name="CustomShape 2"/>
          <p:cNvSpPr/>
          <p:nvPr/>
        </p:nvSpPr>
        <p:spPr>
          <a:xfrm>
            <a:off x="939600" y="643680"/>
            <a:ext cx="262440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1. Heartbeat Protocol</a:t>
            </a:r>
            <a:endParaRPr lang="en-US" sz="1800" b="0" strike="noStrike" spc="-1">
              <a:solidFill>
                <a:srgbClr val="000000"/>
              </a:solidFill>
              <a:uFill>
                <a:solidFill>
                  <a:srgbClr val="FFFFFF"/>
                </a:solidFill>
              </a:uFill>
              <a:latin typeface="Arial"/>
            </a:endParaRPr>
          </a:p>
        </p:txBody>
      </p:sp>
      <p:pic>
        <p:nvPicPr>
          <p:cNvPr id="96" name="Picture 93"/>
          <p:cNvPicPr/>
          <p:nvPr/>
        </p:nvPicPr>
        <p:blipFill>
          <a:blip r:embed="rId2"/>
          <a:stretch/>
        </p:blipFill>
        <p:spPr>
          <a:xfrm>
            <a:off x="914400" y="2194560"/>
            <a:ext cx="8226000" cy="4540680"/>
          </a:xfrm>
          <a:prstGeom prst="rect">
            <a:avLst/>
          </a:prstGeom>
          <a:ln>
            <a:noFill/>
          </a:ln>
        </p:spPr>
      </p:pic>
      <p:sp>
        <p:nvSpPr>
          <p:cNvPr id="97" name="CustomShape 3"/>
          <p:cNvSpPr/>
          <p:nvPr/>
        </p:nvSpPr>
        <p:spPr>
          <a:xfrm>
            <a:off x="731520" y="1208160"/>
            <a:ext cx="8683200" cy="59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Heartbeat sẽ xác định loại phương tiên, ở đây xác định loại ArduSub và các thông số tương ứng với ArduSub trong Command, Parameter </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2" name="Rectangle 1"/>
          <p:cNvSpPr/>
          <p:nvPr/>
        </p:nvSpPr>
        <p:spPr>
          <a:xfrm>
            <a:off x="383872" y="1002888"/>
            <a:ext cx="9048928" cy="923330"/>
          </a:xfrm>
          <a:prstGeom prst="rect">
            <a:avLst/>
          </a:prstGeom>
        </p:spPr>
        <p:txBody>
          <a:bodyPr wrap="square">
            <a:spAutoFit/>
          </a:bodyPr>
          <a:lstStyle/>
          <a:p>
            <a:r>
              <a:rPr lang="vi-VN" dirty="0"/>
              <a:t>Thêm định dạng trong 3 macro </a:t>
            </a:r>
            <a:r>
              <a:rPr lang="vi-VN" b="1" dirty="0">
                <a:solidFill>
                  <a:srgbClr val="FF0000"/>
                </a:solidFill>
              </a:rPr>
              <a:t>MAVLINK_MESSAGE_CRCS, MAVLINK_MESSAGE_INFO, MAVLINK_MESSAGE_NAMES </a:t>
            </a:r>
            <a:r>
              <a:rPr lang="vi-VN" dirty="0"/>
              <a:t>trong 2 file ardupilotmega.h va common.h</a:t>
            </a:r>
            <a:endParaRPr lang="en-US" b="1" dirty="0">
              <a:solidFill>
                <a:srgbClr val="FF0000"/>
              </a:solidFill>
            </a:endParaRPr>
          </a:p>
        </p:txBody>
      </p:sp>
      <p:sp>
        <p:nvSpPr>
          <p:cNvPr id="3" name="Rectangle 2"/>
          <p:cNvSpPr/>
          <p:nvPr/>
        </p:nvSpPr>
        <p:spPr>
          <a:xfrm>
            <a:off x="436011" y="2000708"/>
            <a:ext cx="8996789" cy="646331"/>
          </a:xfrm>
          <a:prstGeom prst="rect">
            <a:avLst/>
          </a:prstGeom>
          <a:solidFill>
            <a:srgbClr val="FFFF00"/>
          </a:solidFill>
        </p:spPr>
        <p:txBody>
          <a:bodyPr wrap="square">
            <a:spAutoFit/>
          </a:bodyPr>
          <a:lstStyle/>
          <a:p>
            <a:r>
              <a:rPr lang="vi-VN" i="1" dirty="0"/>
              <a:t>Lưu ý, để thuận tiện, ta nên tham khảo các trường này trong file common.h mà phần mềm</a:t>
            </a:r>
            <a:r>
              <a:rPr lang="en-US" i="1" dirty="0"/>
              <a:t> </a:t>
            </a:r>
            <a:r>
              <a:rPr lang="vi-VN" i="1" dirty="0"/>
              <a:t>mavlink genarate ra trong phần cài đặt đã đề cập</a:t>
            </a:r>
            <a:endParaRPr lang="en-US" i="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176" y="3203773"/>
            <a:ext cx="78105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16" y="3813175"/>
            <a:ext cx="792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816" y="4355901"/>
            <a:ext cx="79248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4528" y="2826186"/>
            <a:ext cx="3283656" cy="369332"/>
          </a:xfrm>
          <a:prstGeom prst="rect">
            <a:avLst/>
          </a:prstGeom>
        </p:spPr>
        <p:txBody>
          <a:bodyPr wrap="none">
            <a:spAutoFit/>
          </a:bodyPr>
          <a:lstStyle/>
          <a:p>
            <a:r>
              <a:rPr lang="vi-VN" b="1" dirty="0">
                <a:solidFill>
                  <a:srgbClr val="FF0000"/>
                </a:solidFill>
              </a:rPr>
              <a:t>MAVLINK_MESSAGE_CRCS</a:t>
            </a:r>
            <a:endParaRPr lang="en-US" dirty="0"/>
          </a:p>
        </p:txBody>
      </p:sp>
      <p:sp>
        <p:nvSpPr>
          <p:cNvPr id="6" name="Rectangle 5"/>
          <p:cNvSpPr/>
          <p:nvPr/>
        </p:nvSpPr>
        <p:spPr>
          <a:xfrm>
            <a:off x="604528" y="3426063"/>
            <a:ext cx="3181064" cy="369332"/>
          </a:xfrm>
          <a:prstGeom prst="rect">
            <a:avLst/>
          </a:prstGeom>
        </p:spPr>
        <p:txBody>
          <a:bodyPr wrap="none">
            <a:spAutoFit/>
          </a:bodyPr>
          <a:lstStyle/>
          <a:p>
            <a:r>
              <a:rPr lang="vi-VN" b="1" dirty="0">
                <a:solidFill>
                  <a:srgbClr val="FF0000"/>
                </a:solidFill>
              </a:rPr>
              <a:t>MAVLINK_MESSAGE_INFO</a:t>
            </a:r>
            <a:endParaRPr lang="en-US" dirty="0"/>
          </a:p>
        </p:txBody>
      </p:sp>
      <p:sp>
        <p:nvSpPr>
          <p:cNvPr id="7" name="Rectangle 6"/>
          <p:cNvSpPr/>
          <p:nvPr/>
        </p:nvSpPr>
        <p:spPr>
          <a:xfrm>
            <a:off x="604528" y="3986569"/>
            <a:ext cx="3527312" cy="369332"/>
          </a:xfrm>
          <a:prstGeom prst="rect">
            <a:avLst/>
          </a:prstGeom>
        </p:spPr>
        <p:txBody>
          <a:bodyPr wrap="none">
            <a:spAutoFit/>
          </a:bodyPr>
          <a:lstStyle/>
          <a:p>
            <a:r>
              <a:rPr lang="vi-VN" b="1" dirty="0">
                <a:solidFill>
                  <a:srgbClr val="FF0000"/>
                </a:solidFill>
              </a:rPr>
              <a:t>MAVLINK_MESSAGE_NAMES </a:t>
            </a:r>
            <a:endParaRPr lang="en-US" dirty="0"/>
          </a:p>
        </p:txBody>
      </p:sp>
    </p:spTree>
    <p:extLst>
      <p:ext uri="{BB962C8B-B14F-4D97-AF65-F5344CB8AC3E}">
        <p14:creationId xmlns:p14="http://schemas.microsoft.com/office/powerpoint/2010/main" val="37225399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6" y="1003498"/>
            <a:ext cx="58959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16" y="2224583"/>
            <a:ext cx="4464496" cy="260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86536" y="4851461"/>
            <a:ext cx="8990280" cy="646331"/>
          </a:xfrm>
          <a:prstGeom prst="rect">
            <a:avLst/>
          </a:prstGeom>
        </p:spPr>
        <p:txBody>
          <a:bodyPr wrap="square">
            <a:spAutoFit/>
          </a:bodyPr>
          <a:lstStyle/>
          <a:p>
            <a:r>
              <a:rPr lang="vi-VN" dirty="0"/>
              <a:t>Trong dile vehicle.cpp ta thêm trường của custom message vào hàm nhận message như trong hình</a:t>
            </a:r>
            <a:endParaRPr lang="en-US" dirty="0"/>
          </a:p>
        </p:txBody>
      </p:sp>
      <p:sp>
        <p:nvSpPr>
          <p:cNvPr id="10" name="Rectangle 9"/>
          <p:cNvSpPr/>
          <p:nvPr/>
        </p:nvSpPr>
        <p:spPr>
          <a:xfrm>
            <a:off x="617904" y="5607902"/>
            <a:ext cx="3634265" cy="369332"/>
          </a:xfrm>
          <a:prstGeom prst="rect">
            <a:avLst/>
          </a:prstGeom>
        </p:spPr>
        <p:txBody>
          <a:bodyPr wrap="none">
            <a:spAutoFit/>
          </a:bodyPr>
          <a:lstStyle/>
          <a:p>
            <a:r>
              <a:rPr lang="en-US" dirty="0"/>
              <a:t>Ta </a:t>
            </a:r>
            <a:r>
              <a:rPr lang="en-US" dirty="0" err="1"/>
              <a:t>tiến</a:t>
            </a:r>
            <a:r>
              <a:rPr lang="en-US" dirty="0"/>
              <a:t> </a:t>
            </a:r>
            <a:r>
              <a:rPr lang="en-US" dirty="0" err="1"/>
              <a:t>hành</a:t>
            </a:r>
            <a:r>
              <a:rPr lang="en-US" dirty="0"/>
              <a:t> build </a:t>
            </a:r>
            <a:r>
              <a:rPr lang="en-US" dirty="0" err="1"/>
              <a:t>lại</a:t>
            </a:r>
            <a:r>
              <a:rPr lang="en-US" dirty="0"/>
              <a:t> project QGC</a:t>
            </a:r>
          </a:p>
        </p:txBody>
      </p:sp>
    </p:spTree>
    <p:extLst>
      <p:ext uri="{BB962C8B-B14F-4D97-AF65-F5344CB8AC3E}">
        <p14:creationId xmlns:p14="http://schemas.microsoft.com/office/powerpoint/2010/main" val="16376161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2" name="Rectangle 1"/>
          <p:cNvSpPr/>
          <p:nvPr/>
        </p:nvSpPr>
        <p:spPr>
          <a:xfrm>
            <a:off x="575816" y="1170781"/>
            <a:ext cx="8784976" cy="646331"/>
          </a:xfrm>
          <a:prstGeom prst="rect">
            <a:avLst/>
          </a:prstGeom>
        </p:spPr>
        <p:txBody>
          <a:bodyPr wrap="square">
            <a:spAutoFit/>
          </a:bodyPr>
          <a:lstStyle/>
          <a:p>
            <a:r>
              <a:rPr lang="vi-VN" dirty="0"/>
              <a:t>Ngoài ra, để tạo custom message ta có thể dùng lại các file mà QGroundControl đã cung cấp</a:t>
            </a:r>
            <a:endParaRPr lang="en-US" dirty="0"/>
          </a:p>
        </p:txBody>
      </p:sp>
      <p:sp>
        <p:nvSpPr>
          <p:cNvPr id="3" name="Rectangle 2"/>
          <p:cNvSpPr/>
          <p:nvPr/>
        </p:nvSpPr>
        <p:spPr>
          <a:xfrm>
            <a:off x="1687867" y="1498729"/>
            <a:ext cx="7456901" cy="369332"/>
          </a:xfrm>
          <a:prstGeom prst="rect">
            <a:avLst/>
          </a:prstGeom>
        </p:spPr>
        <p:txBody>
          <a:bodyPr wrap="square">
            <a:spAutoFit/>
          </a:bodyPr>
          <a:lstStyle/>
          <a:p>
            <a:r>
              <a:rPr lang="en-US" u="sng" dirty="0">
                <a:solidFill>
                  <a:srgbClr val="FF0000"/>
                </a:solidFill>
              </a:rPr>
              <a:t>/</a:t>
            </a:r>
            <a:r>
              <a:rPr lang="en-US" u="sng" dirty="0" err="1">
                <a:solidFill>
                  <a:srgbClr val="FF0000"/>
                </a:solidFill>
              </a:rPr>
              <a:t>qgroundcontrol</a:t>
            </a:r>
            <a:r>
              <a:rPr lang="en-US" u="sng" dirty="0">
                <a:solidFill>
                  <a:srgbClr val="FF0000"/>
                </a:solidFill>
              </a:rPr>
              <a:t>/libs/</a:t>
            </a:r>
            <a:r>
              <a:rPr lang="en-US" u="sng" dirty="0" err="1">
                <a:solidFill>
                  <a:srgbClr val="FF0000"/>
                </a:solidFill>
              </a:rPr>
              <a:t>mavlink</a:t>
            </a:r>
            <a:r>
              <a:rPr lang="en-US" u="sng" dirty="0">
                <a:solidFill>
                  <a:srgbClr val="FF0000"/>
                </a:solidFill>
              </a:rPr>
              <a:t>/include/</a:t>
            </a:r>
            <a:r>
              <a:rPr lang="en-US" u="sng" dirty="0" err="1">
                <a:solidFill>
                  <a:srgbClr val="FF0000"/>
                </a:solidFill>
              </a:rPr>
              <a:t>mavlink</a:t>
            </a:r>
            <a:r>
              <a:rPr lang="en-US" u="sng" dirty="0">
                <a:solidFill>
                  <a:srgbClr val="FF0000"/>
                </a:solidFill>
              </a:rPr>
              <a:t>/v2.0/</a:t>
            </a:r>
            <a:r>
              <a:rPr lang="en-US" u="sng" dirty="0" err="1">
                <a:solidFill>
                  <a:srgbClr val="FF0000"/>
                </a:solidFill>
              </a:rPr>
              <a:t>message_definitions</a:t>
            </a:r>
            <a:endParaRPr lang="en-US" u="sng"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56" y="1979637"/>
            <a:ext cx="7854205" cy="371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1166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4" name="Rectangle 3"/>
          <p:cNvSpPr/>
          <p:nvPr/>
        </p:nvSpPr>
        <p:spPr>
          <a:xfrm>
            <a:off x="719832" y="1003498"/>
            <a:ext cx="8568952" cy="646331"/>
          </a:xfrm>
          <a:prstGeom prst="rect">
            <a:avLst/>
          </a:prstGeom>
        </p:spPr>
        <p:txBody>
          <a:bodyPr wrap="square">
            <a:spAutoFit/>
          </a:bodyPr>
          <a:lstStyle/>
          <a:p>
            <a:r>
              <a:rPr lang="vi-VN" dirty="0"/>
              <a:t>Ta tạo file custom message định dạng .xml, include đến </a:t>
            </a:r>
            <a:r>
              <a:rPr lang="vi-VN" dirty="0">
                <a:solidFill>
                  <a:srgbClr val="FF0000"/>
                </a:solidFill>
              </a:rPr>
              <a:t>ardupilotmega.xml, common.xml</a:t>
            </a:r>
            <a:r>
              <a:rPr lang="en-US" dirty="0">
                <a:solidFill>
                  <a:srgbClr val="FF0000"/>
                </a:solidFill>
              </a:rPr>
              <a:t>, uAvionix.xml, icarous.xml</a:t>
            </a:r>
          </a:p>
        </p:txBody>
      </p:sp>
      <p:sp>
        <p:nvSpPr>
          <p:cNvPr id="6" name="Rectangle 5"/>
          <p:cNvSpPr/>
          <p:nvPr/>
        </p:nvSpPr>
        <p:spPr>
          <a:xfrm>
            <a:off x="215776" y="1649829"/>
            <a:ext cx="9721080" cy="5847755"/>
          </a:xfrm>
          <a:prstGeom prst="rect">
            <a:avLst/>
          </a:prstGeom>
        </p:spPr>
        <p:txBody>
          <a:bodyPr wrap="square">
            <a:spAutoFit/>
          </a:bodyPr>
          <a:lstStyle/>
          <a:p>
            <a:r>
              <a:rPr lang="en-US" sz="1100" dirty="0"/>
              <a:t>&lt;?xml version="1.0"?&gt;</a:t>
            </a:r>
          </a:p>
          <a:p>
            <a:r>
              <a:rPr lang="en-US" sz="1100" dirty="0"/>
              <a:t>&lt;</a:t>
            </a:r>
            <a:r>
              <a:rPr lang="en-US" sz="1100" dirty="0" err="1"/>
              <a:t>mavlink</a:t>
            </a:r>
            <a:r>
              <a:rPr lang="en-US" sz="1100" dirty="0"/>
              <a:t>&gt;</a:t>
            </a:r>
          </a:p>
          <a:p>
            <a:r>
              <a:rPr lang="en-US" sz="1100" dirty="0">
                <a:solidFill>
                  <a:srgbClr val="FF0000"/>
                </a:solidFill>
              </a:rPr>
              <a:t>  &lt;include&gt;ardupilotmega.xml&lt;/include&gt;</a:t>
            </a:r>
          </a:p>
          <a:p>
            <a:r>
              <a:rPr lang="en-US" sz="1100" dirty="0">
                <a:solidFill>
                  <a:srgbClr val="FF0000"/>
                </a:solidFill>
              </a:rPr>
              <a:t>  &lt;include&gt;common.xml&lt;/include&gt;</a:t>
            </a:r>
          </a:p>
          <a:p>
            <a:r>
              <a:rPr lang="en-US" sz="1100" dirty="0">
                <a:solidFill>
                  <a:srgbClr val="FF0000"/>
                </a:solidFill>
              </a:rPr>
              <a:t>  &lt;!-- Vendors --&gt;</a:t>
            </a:r>
          </a:p>
          <a:p>
            <a:r>
              <a:rPr lang="en-US" sz="1100" dirty="0">
                <a:solidFill>
                  <a:srgbClr val="FF0000"/>
                </a:solidFill>
              </a:rPr>
              <a:t>  &lt;include&gt;uAvionix.xml&lt;/include&gt;</a:t>
            </a:r>
          </a:p>
          <a:p>
            <a:r>
              <a:rPr lang="en-US" sz="1100" dirty="0">
                <a:solidFill>
                  <a:srgbClr val="FF0000"/>
                </a:solidFill>
              </a:rPr>
              <a:t>  &lt;include&gt;icarous.xml&lt;/include&gt;</a:t>
            </a:r>
          </a:p>
          <a:p>
            <a:r>
              <a:rPr lang="en-US" sz="1100" dirty="0"/>
              <a:t>	&lt;messages&gt;</a:t>
            </a:r>
          </a:p>
          <a:p>
            <a:r>
              <a:rPr lang="en-US" sz="1100" dirty="0"/>
              <a:t>	  &lt;message id="396" name="CUSTOM_MSG_PISTOL"&gt;</a:t>
            </a:r>
          </a:p>
          <a:p>
            <a:r>
              <a:rPr lang="en-US" sz="1100" dirty="0"/>
              <a:t>	      &lt;</a:t>
            </a:r>
            <a:r>
              <a:rPr lang="en-US" sz="1100" dirty="0" err="1"/>
              <a:t>wip</a:t>
            </a:r>
            <a:r>
              <a:rPr lang="en-US" sz="1100" dirty="0"/>
              <a:t>/&gt;</a:t>
            </a:r>
          </a:p>
          <a:p>
            <a:r>
              <a:rPr lang="en-US" sz="1100" dirty="0"/>
              <a:t>	      &lt;!-- This message is work-in-progress it can therefore change, and should NOT be used in stable production environments --&gt;</a:t>
            </a:r>
          </a:p>
          <a:p>
            <a:r>
              <a:rPr lang="en-US" sz="1100" dirty="0"/>
              <a:t>	      &lt;description&gt;Information about a </a:t>
            </a:r>
            <a:r>
              <a:rPr lang="en-US" sz="1100" dirty="0" err="1"/>
              <a:t>pistol'status</a:t>
            </a:r>
            <a:r>
              <a:rPr lang="en-US" sz="1100" dirty="0"/>
              <a:t> of AUV&lt;/description&gt;</a:t>
            </a:r>
          </a:p>
          <a:p>
            <a:r>
              <a:rPr lang="en-US" sz="1100" dirty="0"/>
              <a:t>	      &lt;field type="uint32_t" name="</a:t>
            </a:r>
            <a:r>
              <a:rPr lang="en-US" sz="1100" dirty="0" err="1"/>
              <a:t>time_boot_ms</a:t>
            </a:r>
            <a:r>
              <a:rPr lang="en-US" sz="1100" dirty="0"/>
              <a:t>" units="</a:t>
            </a:r>
            <a:r>
              <a:rPr lang="en-US" sz="1100" dirty="0" err="1"/>
              <a:t>ms</a:t>
            </a:r>
            <a:r>
              <a:rPr lang="en-US" sz="1100" dirty="0"/>
              <a:t>"&gt;Timestamp (time since system boot).&lt;/field&gt;</a:t>
            </a:r>
          </a:p>
          <a:p>
            <a:r>
              <a:rPr lang="en-US" sz="1100" dirty="0"/>
              <a:t>	      &lt;field type="float" name="position"&gt;The position of Pistol in AUV&lt;/field&gt;</a:t>
            </a:r>
          </a:p>
          <a:p>
            <a:r>
              <a:rPr lang="en-US" sz="1100" dirty="0"/>
              <a:t>	      &lt;field type="float" name="</a:t>
            </a:r>
            <a:r>
              <a:rPr lang="en-US" sz="1100" dirty="0" err="1"/>
              <a:t>motor_duty</a:t>
            </a:r>
            <a:r>
              <a:rPr lang="en-US" sz="1100" dirty="0"/>
              <a:t>"&gt;The duty cycle (PWM) of Pistol's motor&lt;/field&gt;</a:t>
            </a:r>
          </a:p>
          <a:p>
            <a:r>
              <a:rPr lang="en-US" sz="1100" dirty="0"/>
              <a:t>	      &lt;field type="float" name="</a:t>
            </a:r>
            <a:r>
              <a:rPr lang="en-US" sz="1100" dirty="0" err="1"/>
              <a:t>motor_temp</a:t>
            </a:r>
            <a:r>
              <a:rPr lang="en-US" sz="1100" dirty="0"/>
              <a:t>"&gt;The temperature of Pistol's motor&lt;/field&gt;</a:t>
            </a:r>
          </a:p>
          <a:p>
            <a:r>
              <a:rPr lang="en-US" sz="1100" dirty="0"/>
              <a:t>	      &lt;field type="float" name="</a:t>
            </a:r>
            <a:r>
              <a:rPr lang="en-US" sz="1100" dirty="0" err="1"/>
              <a:t>motor_current</a:t>
            </a:r>
            <a:r>
              <a:rPr lang="en-US" sz="1100" dirty="0"/>
              <a:t>"&gt;The current of Pistol's motor&lt;/field&gt;</a:t>
            </a:r>
          </a:p>
          <a:p>
            <a:r>
              <a:rPr lang="en-US" sz="1100" dirty="0"/>
              <a:t>	      &lt;field type="float" name="</a:t>
            </a:r>
            <a:r>
              <a:rPr lang="en-US" sz="1100" dirty="0" err="1"/>
              <a:t>motor_rspeed</a:t>
            </a:r>
            <a:r>
              <a:rPr lang="en-US" sz="1100" dirty="0"/>
              <a:t>"&gt;The current speed of Pistol's motor&lt;/field&gt;</a:t>
            </a:r>
          </a:p>
          <a:p>
            <a:r>
              <a:rPr lang="en-US" sz="1100" dirty="0"/>
              <a:t>	      &lt;field type="float" name="</a:t>
            </a:r>
            <a:r>
              <a:rPr lang="en-US" sz="1100" dirty="0" err="1"/>
              <a:t>motor_dspeed</a:t>
            </a:r>
            <a:r>
              <a:rPr lang="en-US" sz="1100" dirty="0"/>
              <a:t>"&gt;The desired speed of Pistol's motor&lt;/field&gt;</a:t>
            </a:r>
          </a:p>
          <a:p>
            <a:r>
              <a:rPr lang="en-US" sz="1100" dirty="0"/>
              <a:t>	    &lt;/message&gt;</a:t>
            </a:r>
          </a:p>
          <a:p>
            <a:r>
              <a:rPr lang="en-US" sz="1100" dirty="0"/>
              <a:t>	    &lt;message id="397" name="CUSTOM_MSG_MASS_SHIFTER"&gt;</a:t>
            </a:r>
          </a:p>
          <a:p>
            <a:r>
              <a:rPr lang="en-US" sz="1100" dirty="0"/>
              <a:t>	      &lt;</a:t>
            </a:r>
            <a:r>
              <a:rPr lang="en-US" sz="1100" dirty="0" err="1"/>
              <a:t>wip</a:t>
            </a:r>
            <a:r>
              <a:rPr lang="en-US" sz="1100" dirty="0"/>
              <a:t>/&gt;</a:t>
            </a:r>
          </a:p>
          <a:p>
            <a:r>
              <a:rPr lang="en-US" sz="1100" dirty="0"/>
              <a:t>	      &lt;!-- This message is work-in-progress it can therefore change, and should NOT be used in stable production environments --&gt;</a:t>
            </a:r>
          </a:p>
          <a:p>
            <a:r>
              <a:rPr lang="en-US" sz="1100" dirty="0"/>
              <a:t>	      &lt;description&gt;Information about a mass </a:t>
            </a:r>
            <a:r>
              <a:rPr lang="en-US" sz="1100" dirty="0" err="1"/>
              <a:t>shifter'status</a:t>
            </a:r>
            <a:r>
              <a:rPr lang="en-US" sz="1100" dirty="0"/>
              <a:t> of AUV&lt;/description&gt;</a:t>
            </a:r>
          </a:p>
          <a:p>
            <a:r>
              <a:rPr lang="en-US" sz="1100" dirty="0"/>
              <a:t>	      &lt;field type="uint32_t" name="</a:t>
            </a:r>
            <a:r>
              <a:rPr lang="en-US" sz="1100" dirty="0" err="1"/>
              <a:t>time_boot_ms</a:t>
            </a:r>
            <a:r>
              <a:rPr lang="en-US" sz="1100" dirty="0"/>
              <a:t>" units="</a:t>
            </a:r>
            <a:r>
              <a:rPr lang="en-US" sz="1100" dirty="0" err="1"/>
              <a:t>ms</a:t>
            </a:r>
            <a:r>
              <a:rPr lang="en-US" sz="1100" dirty="0"/>
              <a:t>"&gt;Timestamp (time since system boot).&lt;/field&gt;</a:t>
            </a:r>
          </a:p>
          <a:p>
            <a:r>
              <a:rPr lang="en-US" sz="1100" dirty="0"/>
              <a:t>	      &lt;field type="float" name="position"&gt;The position of mass shifter in AUV&lt;/field&gt;</a:t>
            </a:r>
          </a:p>
          <a:p>
            <a:r>
              <a:rPr lang="en-US" sz="1100" dirty="0"/>
              <a:t>	      &lt;field type="float" name="</a:t>
            </a:r>
            <a:r>
              <a:rPr lang="en-US" sz="1100" dirty="0" err="1"/>
              <a:t>motor_duty</a:t>
            </a:r>
            <a:r>
              <a:rPr lang="en-US" sz="1100" dirty="0"/>
              <a:t>"&gt;The duty cycle (PWM) of mass shifter's motor&lt;/field&gt;</a:t>
            </a:r>
          </a:p>
          <a:p>
            <a:r>
              <a:rPr lang="en-US" sz="1100" dirty="0"/>
              <a:t>	      &lt;field type="float" name="</a:t>
            </a:r>
            <a:r>
              <a:rPr lang="en-US" sz="1100" dirty="0" err="1"/>
              <a:t>motor_temp</a:t>
            </a:r>
            <a:r>
              <a:rPr lang="en-US" sz="1100" dirty="0"/>
              <a:t>"&gt;The temperature of mass shifter's motor&lt;/field&gt;</a:t>
            </a:r>
          </a:p>
          <a:p>
            <a:r>
              <a:rPr lang="en-US" sz="1100" dirty="0"/>
              <a:t>	      &lt;field type="float" name="</a:t>
            </a:r>
            <a:r>
              <a:rPr lang="en-US" sz="1100" dirty="0" err="1"/>
              <a:t>motor_current</a:t>
            </a:r>
            <a:r>
              <a:rPr lang="en-US" sz="1100" dirty="0"/>
              <a:t>"&gt;The current of mass shifter's motor&lt;/field&gt;</a:t>
            </a:r>
          </a:p>
          <a:p>
            <a:r>
              <a:rPr lang="en-US" sz="1100" dirty="0"/>
              <a:t>	      &lt;field type="float" name="</a:t>
            </a:r>
            <a:r>
              <a:rPr lang="en-US" sz="1100" dirty="0" err="1"/>
              <a:t>motor_rspeed</a:t>
            </a:r>
            <a:r>
              <a:rPr lang="en-US" sz="1100" dirty="0"/>
              <a:t>"&gt;The current speed of mass shifter's motor&lt;/field&gt;</a:t>
            </a:r>
          </a:p>
          <a:p>
            <a:r>
              <a:rPr lang="en-US" sz="1100" dirty="0"/>
              <a:t>	      &lt;field type="float" name="</a:t>
            </a:r>
            <a:r>
              <a:rPr lang="en-US" sz="1100" dirty="0" err="1"/>
              <a:t>motor_dspeed</a:t>
            </a:r>
            <a:r>
              <a:rPr lang="en-US" sz="1100" dirty="0"/>
              <a:t>"&gt;The desired speed of mass shifter's motor&lt;/field&gt;</a:t>
            </a:r>
          </a:p>
          <a:p>
            <a:r>
              <a:rPr lang="en-US" sz="1100" dirty="0"/>
              <a:t>	    &lt;/message&gt;</a:t>
            </a:r>
          </a:p>
          <a:p>
            <a:r>
              <a:rPr lang="en-US" sz="1100" dirty="0"/>
              <a:t>    &lt;/messages&gt;</a:t>
            </a:r>
          </a:p>
          <a:p>
            <a:r>
              <a:rPr lang="en-US" sz="1100" dirty="0"/>
              <a:t>&lt;/</a:t>
            </a:r>
            <a:r>
              <a:rPr lang="en-US" sz="1100" dirty="0" err="1"/>
              <a:t>mavlink</a:t>
            </a:r>
            <a:r>
              <a:rPr lang="en-US" sz="1100" dirty="0"/>
              <a:t>&gt;</a:t>
            </a:r>
          </a:p>
        </p:txBody>
      </p:sp>
    </p:spTree>
    <p:extLst>
      <p:ext uri="{BB962C8B-B14F-4D97-AF65-F5344CB8AC3E}">
        <p14:creationId xmlns:p14="http://schemas.microsoft.com/office/powerpoint/2010/main" val="39245671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9" name="Rectangle 8"/>
          <p:cNvSpPr/>
          <p:nvPr/>
        </p:nvSpPr>
        <p:spPr>
          <a:xfrm>
            <a:off x="575816" y="1003498"/>
            <a:ext cx="8712968" cy="1200329"/>
          </a:xfrm>
          <a:prstGeom prst="rect">
            <a:avLst/>
          </a:prstGeom>
        </p:spPr>
        <p:txBody>
          <a:bodyPr wrap="square">
            <a:spAutoFit/>
          </a:bodyPr>
          <a:lstStyle/>
          <a:p>
            <a:pPr algn="just"/>
            <a:r>
              <a:rPr lang="vi-VN" dirty="0"/>
              <a:t>Ta copy toàn bộ file .xml trong qgroundcontrol kèm file custom message .xml mà ta vừa tạo vào đường dẫn</a:t>
            </a:r>
            <a:r>
              <a:rPr lang="en-US" dirty="0"/>
              <a:t> </a:t>
            </a:r>
            <a:r>
              <a:rPr lang="en-US" u="sng" dirty="0">
                <a:solidFill>
                  <a:srgbClr val="FF0000"/>
                </a:solidFill>
              </a:rPr>
              <a:t>/</a:t>
            </a:r>
            <a:r>
              <a:rPr lang="en-US" u="sng" dirty="0" err="1">
                <a:solidFill>
                  <a:srgbClr val="FF0000"/>
                </a:solidFill>
              </a:rPr>
              <a:t>mavlink_QGC</a:t>
            </a:r>
            <a:r>
              <a:rPr lang="en-US" u="sng" dirty="0">
                <a:solidFill>
                  <a:srgbClr val="FF0000"/>
                </a:solidFill>
              </a:rPr>
              <a:t>/</a:t>
            </a:r>
            <a:r>
              <a:rPr lang="en-US" u="sng" dirty="0" err="1">
                <a:solidFill>
                  <a:srgbClr val="FF0000"/>
                </a:solidFill>
              </a:rPr>
              <a:t>message_definitions</a:t>
            </a:r>
            <a:r>
              <a:rPr lang="en-US" u="sng" dirty="0">
                <a:solidFill>
                  <a:srgbClr val="FF0000"/>
                </a:solidFill>
              </a:rPr>
              <a:t>/v1.0</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mavgenerate</a:t>
            </a:r>
            <a:endParaRPr lang="en-US" dirty="0"/>
          </a:p>
          <a:p>
            <a:r>
              <a:rPr lang="vi-VN" dirty="0"/>
              <a:t>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984" y="1979638"/>
            <a:ext cx="5465650" cy="289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11688" y="5117255"/>
            <a:ext cx="8712968" cy="646331"/>
          </a:xfrm>
          <a:prstGeom prst="rect">
            <a:avLst/>
          </a:prstGeom>
        </p:spPr>
        <p:txBody>
          <a:bodyPr wrap="square">
            <a:spAutoFit/>
          </a:bodyPr>
          <a:lstStyle/>
          <a:p>
            <a:r>
              <a:rPr lang="en-US" dirty="0"/>
              <a:t>Ta </a:t>
            </a:r>
            <a:r>
              <a:rPr lang="en-US" dirty="0" err="1"/>
              <a:t>chạy</a:t>
            </a:r>
            <a:r>
              <a:rPr lang="en-US" dirty="0"/>
              <a:t> file setup.py </a:t>
            </a:r>
            <a:r>
              <a:rPr lang="en-US" dirty="0" err="1"/>
              <a:t>trong</a:t>
            </a:r>
            <a:r>
              <a:rPr lang="en-US" dirty="0"/>
              <a:t> folder </a:t>
            </a:r>
            <a:r>
              <a:rPr lang="en-US" dirty="0" err="1"/>
              <a:t>mavlink</a:t>
            </a:r>
            <a:r>
              <a:rPr lang="en-US" dirty="0"/>
              <a:t>/</a:t>
            </a:r>
            <a:r>
              <a:rPr lang="en-US" dirty="0" err="1"/>
              <a:t>pymavlink</a:t>
            </a:r>
            <a:r>
              <a:rPr lang="en-US" dirty="0"/>
              <a:t> (folder </a:t>
            </a:r>
            <a:r>
              <a:rPr lang="en-US" dirty="0" err="1"/>
              <a:t>của</a:t>
            </a:r>
            <a:r>
              <a:rPr lang="en-US" dirty="0"/>
              <a:t> </a:t>
            </a:r>
            <a:r>
              <a:rPr lang="en-US" dirty="0" err="1"/>
              <a:t>phần</a:t>
            </a:r>
            <a:r>
              <a:rPr lang="en-US" dirty="0"/>
              <a:t> </a:t>
            </a:r>
            <a:r>
              <a:rPr lang="en-US" dirty="0" err="1"/>
              <a:t>mềm</a:t>
            </a:r>
            <a:r>
              <a:rPr lang="en-US" dirty="0"/>
              <a:t> </a:t>
            </a:r>
            <a:r>
              <a:rPr lang="en-US" dirty="0" err="1"/>
              <a:t>mavgeneration</a:t>
            </a:r>
            <a:r>
              <a:rPr lang="en-US" dirty="0"/>
              <a:t>) </a:t>
            </a:r>
            <a:r>
              <a:rPr lang="en-US" dirty="0" err="1"/>
              <a:t>bằng</a:t>
            </a:r>
            <a:r>
              <a:rPr lang="en-US" dirty="0"/>
              <a:t> </a:t>
            </a:r>
            <a:r>
              <a:rPr lang="en-US" dirty="0" err="1"/>
              <a:t>dòng</a:t>
            </a:r>
            <a:r>
              <a:rPr lang="en-US" dirty="0"/>
              <a:t> </a:t>
            </a:r>
            <a:r>
              <a:rPr lang="en-US" dirty="0" err="1"/>
              <a:t>lệnh</a:t>
            </a:r>
            <a:r>
              <a:rPr lang="en-US" dirty="0"/>
              <a:t> </a:t>
            </a:r>
            <a:r>
              <a:rPr lang="vi-VN" dirty="0"/>
              <a:t>để cài đặt lại các gói message</a:t>
            </a:r>
            <a:r>
              <a:rPr lang="en-US" dirty="0"/>
              <a:t>:</a:t>
            </a:r>
          </a:p>
        </p:txBody>
      </p:sp>
      <p:sp>
        <p:nvSpPr>
          <p:cNvPr id="12" name="Rectangle 11"/>
          <p:cNvSpPr/>
          <p:nvPr/>
        </p:nvSpPr>
        <p:spPr>
          <a:xfrm>
            <a:off x="3607852" y="5962143"/>
            <a:ext cx="2723823" cy="369332"/>
          </a:xfrm>
          <a:prstGeom prst="rect">
            <a:avLst/>
          </a:prstGeom>
          <a:solidFill>
            <a:schemeClr val="accent1"/>
          </a:solidFill>
        </p:spPr>
        <p:txBody>
          <a:bodyPr wrap="none">
            <a:spAutoFit/>
          </a:bodyPr>
          <a:lstStyle/>
          <a:p>
            <a:r>
              <a:rPr lang="en-US" dirty="0"/>
              <a:t>$ python setup.py install </a:t>
            </a:r>
          </a:p>
        </p:txBody>
      </p:sp>
      <p:sp>
        <p:nvSpPr>
          <p:cNvPr id="13" name="Rectangle 12"/>
          <p:cNvSpPr/>
          <p:nvPr/>
        </p:nvSpPr>
        <p:spPr>
          <a:xfrm>
            <a:off x="627384" y="6516141"/>
            <a:ext cx="8877424" cy="923330"/>
          </a:xfrm>
          <a:prstGeom prst="rect">
            <a:avLst/>
          </a:prstGeom>
        </p:spPr>
        <p:txBody>
          <a:bodyPr wrap="square">
            <a:spAutoFit/>
          </a:bodyPr>
          <a:lstStyle/>
          <a:p>
            <a:r>
              <a:rPr lang="vi-VN" dirty="0"/>
              <a:t>Ta tiến export các file header message bằng cách đã nêu trong phần cài đặt</a:t>
            </a:r>
            <a:r>
              <a:rPr lang="en-US" dirty="0"/>
              <a:t>. </a:t>
            </a:r>
            <a:r>
              <a:rPr lang="vi-VN" dirty="0"/>
              <a:t>Tuy nhiên, ở khung XML tay trỏ đến file .xml của file custom message mà ta đã tạo thay vì file common.xml</a:t>
            </a:r>
            <a:endParaRPr lang="en-US" dirty="0"/>
          </a:p>
        </p:txBody>
      </p:sp>
    </p:spTree>
    <p:extLst>
      <p:ext uri="{BB962C8B-B14F-4D97-AF65-F5344CB8AC3E}">
        <p14:creationId xmlns:p14="http://schemas.microsoft.com/office/powerpoint/2010/main" val="3987894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sp>
        <p:nvSpPr>
          <p:cNvPr id="2" name="Rectangle 1"/>
          <p:cNvSpPr/>
          <p:nvPr/>
        </p:nvSpPr>
        <p:spPr>
          <a:xfrm>
            <a:off x="565616" y="1096190"/>
            <a:ext cx="8723168" cy="923330"/>
          </a:xfrm>
          <a:prstGeom prst="rect">
            <a:avLst/>
          </a:prstGeom>
        </p:spPr>
        <p:txBody>
          <a:bodyPr wrap="square">
            <a:spAutoFit/>
          </a:bodyPr>
          <a:lstStyle/>
          <a:p>
            <a:r>
              <a:rPr lang="vi-VN" dirty="0"/>
              <a:t>Sau khi export ra file header message, ta copy toàn bộ file header .h và .hpp cùng các folder của ardupilotmega, common,... vào đường dẫn của qgroundcontrol /qgroundcontrol/libs/mavlink/include/mavlink/v2.0</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537" y="2051845"/>
            <a:ext cx="5991323" cy="40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41499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2198038" cy="369332"/>
          </a:xfrm>
          <a:prstGeom prst="rect">
            <a:avLst/>
          </a:prstGeom>
          <a:noFill/>
        </p:spPr>
        <p:txBody>
          <a:bodyPr wrap="none" rtlCol="0">
            <a:spAutoFit/>
          </a:bodyPr>
          <a:lstStyle/>
          <a:p>
            <a:r>
              <a:rPr lang="en-US" i="1" dirty="0"/>
              <a:t>2. </a:t>
            </a:r>
            <a:r>
              <a:rPr lang="en-US" i="1" dirty="0" err="1"/>
              <a:t>QGroundControl</a:t>
            </a:r>
            <a:r>
              <a:rPr lang="en-US" i="1"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23" y="1979637"/>
            <a:ext cx="45910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13392" y="1187549"/>
            <a:ext cx="8208912" cy="646331"/>
          </a:xfrm>
          <a:prstGeom prst="rect">
            <a:avLst/>
          </a:prstGeom>
        </p:spPr>
        <p:txBody>
          <a:bodyPr wrap="square">
            <a:spAutoFit/>
          </a:bodyPr>
          <a:lstStyle/>
          <a:p>
            <a:r>
              <a:rPr lang="en-US" dirty="0" err="1"/>
              <a:t>Trong</a:t>
            </a:r>
            <a:r>
              <a:rPr lang="en-US" dirty="0"/>
              <a:t> file </a:t>
            </a:r>
            <a:r>
              <a:rPr lang="en-US" dirty="0" err="1"/>
              <a:t>QGCExternalLibs.pri</a:t>
            </a:r>
            <a:r>
              <a:rPr lang="en-US" dirty="0"/>
              <a:t> </a:t>
            </a:r>
            <a:r>
              <a:rPr lang="en-US" dirty="0" err="1"/>
              <a:t>của</a:t>
            </a:r>
            <a:r>
              <a:rPr lang="en-US" dirty="0"/>
              <a:t> QGC, ta </a:t>
            </a:r>
            <a:r>
              <a:rPr lang="en-US" dirty="0" err="1"/>
              <a:t>chỉnh</a:t>
            </a:r>
            <a:r>
              <a:rPr lang="en-US" dirty="0"/>
              <a:t> </a:t>
            </a:r>
            <a:r>
              <a:rPr lang="en-US" dirty="0" err="1"/>
              <a:t>sửa</a:t>
            </a:r>
            <a:r>
              <a:rPr lang="en-US" dirty="0"/>
              <a:t> </a:t>
            </a:r>
            <a:r>
              <a:rPr lang="en-US" dirty="0" err="1"/>
              <a:t>thông</a:t>
            </a:r>
            <a:r>
              <a:rPr lang="en-US" dirty="0"/>
              <a:t> </a:t>
            </a:r>
            <a:r>
              <a:rPr lang="en-US" dirty="0" err="1"/>
              <a:t>số</a:t>
            </a:r>
            <a:r>
              <a:rPr lang="en-US" dirty="0"/>
              <a:t> MAVLINK_CONF = &lt;</a:t>
            </a:r>
            <a:r>
              <a:rPr lang="en-US" dirty="0" err="1"/>
              <a:t>tên</a:t>
            </a:r>
            <a:r>
              <a:rPr lang="en-US" dirty="0"/>
              <a:t> </a:t>
            </a:r>
            <a:r>
              <a:rPr lang="en-US" dirty="0" err="1"/>
              <a:t>của</a:t>
            </a:r>
            <a:r>
              <a:rPr lang="en-US" dirty="0"/>
              <a:t> folder </a:t>
            </a:r>
            <a:r>
              <a:rPr lang="en-US" dirty="0" err="1"/>
              <a:t>chứa</a:t>
            </a:r>
            <a:r>
              <a:rPr lang="en-US" dirty="0"/>
              <a:t> custom message&gt;</a:t>
            </a:r>
          </a:p>
        </p:txBody>
      </p:sp>
    </p:spTree>
    <p:extLst>
      <p:ext uri="{BB962C8B-B14F-4D97-AF65-F5344CB8AC3E}">
        <p14:creationId xmlns:p14="http://schemas.microsoft.com/office/powerpoint/2010/main" val="8487134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261884" cy="369332"/>
          </a:xfrm>
          <a:prstGeom prst="rect">
            <a:avLst/>
          </a:prstGeom>
          <a:noFill/>
        </p:spPr>
        <p:txBody>
          <a:bodyPr wrap="none" rtlCol="0">
            <a:spAutoFit/>
          </a:bodyPr>
          <a:lstStyle/>
          <a:p>
            <a:r>
              <a:rPr lang="en-US" i="1" dirty="0"/>
              <a:t>3. </a:t>
            </a:r>
            <a:r>
              <a:rPr lang="en-US" i="1" dirty="0" err="1"/>
              <a:t>mavros</a:t>
            </a:r>
            <a:r>
              <a:rPr lang="en-US" i="1"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700" y="2123653"/>
            <a:ext cx="5833789" cy="362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7584" y="1010960"/>
            <a:ext cx="8547184" cy="923330"/>
          </a:xfrm>
          <a:prstGeom prst="rect">
            <a:avLst/>
          </a:prstGeom>
        </p:spPr>
        <p:txBody>
          <a:bodyPr wrap="square">
            <a:spAutoFit/>
          </a:bodyPr>
          <a:lstStyle/>
          <a:p>
            <a:r>
              <a:rPr lang="vi-VN" dirty="0"/>
              <a:t>Đối với mavros, thư mục chứa các file msg sẽ nằm trong đường dẫn /opt/ros/kinetic/include/mavlink/v2.0/common, và đường dẫn này khi chúng ta thao tác thì phải dùng quyền root</a:t>
            </a:r>
            <a:endParaRPr lang="en-US" dirty="0"/>
          </a:p>
        </p:txBody>
      </p:sp>
      <p:sp>
        <p:nvSpPr>
          <p:cNvPr id="3" name="Rectangle 2"/>
          <p:cNvSpPr/>
          <p:nvPr/>
        </p:nvSpPr>
        <p:spPr>
          <a:xfrm>
            <a:off x="622016" y="5802592"/>
            <a:ext cx="8738776" cy="369332"/>
          </a:xfrm>
          <a:prstGeom prst="rect">
            <a:avLst/>
          </a:prstGeom>
        </p:spPr>
        <p:txBody>
          <a:bodyPr wrap="square">
            <a:spAutoFit/>
          </a:bodyPr>
          <a:lstStyle/>
          <a:p>
            <a:r>
              <a:rPr lang="vi-VN" dirty="0"/>
              <a:t>Ta copy các file custom message có đuôi .h và .hpp vào thư mục</a:t>
            </a:r>
            <a:r>
              <a:rPr lang="en-US" dirty="0"/>
              <a:t> common</a:t>
            </a:r>
          </a:p>
        </p:txBody>
      </p:sp>
    </p:spTree>
    <p:extLst>
      <p:ext uri="{BB962C8B-B14F-4D97-AF65-F5344CB8AC3E}">
        <p14:creationId xmlns:p14="http://schemas.microsoft.com/office/powerpoint/2010/main" val="17528132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261884" cy="369332"/>
          </a:xfrm>
          <a:prstGeom prst="rect">
            <a:avLst/>
          </a:prstGeom>
          <a:noFill/>
        </p:spPr>
        <p:txBody>
          <a:bodyPr wrap="none" rtlCol="0">
            <a:spAutoFit/>
          </a:bodyPr>
          <a:lstStyle/>
          <a:p>
            <a:r>
              <a:rPr lang="en-US" i="1" dirty="0"/>
              <a:t>3. </a:t>
            </a:r>
            <a:r>
              <a:rPr lang="en-US" i="1" dirty="0" err="1"/>
              <a:t>mavros</a:t>
            </a:r>
            <a:r>
              <a:rPr lang="en-US" i="1" dirty="0"/>
              <a:t>:</a:t>
            </a:r>
          </a:p>
        </p:txBody>
      </p:sp>
      <p:sp>
        <p:nvSpPr>
          <p:cNvPr id="3" name="Rectangle 2"/>
          <p:cNvSpPr/>
          <p:nvPr/>
        </p:nvSpPr>
        <p:spPr>
          <a:xfrm>
            <a:off x="359792" y="1009621"/>
            <a:ext cx="9073008" cy="923330"/>
          </a:xfrm>
          <a:prstGeom prst="rect">
            <a:avLst/>
          </a:prstGeom>
        </p:spPr>
        <p:txBody>
          <a:bodyPr wrap="square">
            <a:spAutoFit/>
          </a:bodyPr>
          <a:lstStyle/>
          <a:p>
            <a:pPr algn="just"/>
            <a:r>
              <a:rPr lang="vi-VN" dirty="0"/>
              <a:t>Giống</a:t>
            </a:r>
            <a:r>
              <a:rPr lang="en-US" dirty="0"/>
              <a:t> </a:t>
            </a:r>
            <a:r>
              <a:rPr lang="vi-VN" dirty="0"/>
              <a:t>như QGroundControl, ta cũng sẽ chỉnh sửa các trường MESSAGE_ENTRIES, include các file custom message tương ứng, tuy nhiên sẽ chỉ chỉnh sửa trong file common.hpp</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76" y="1932951"/>
            <a:ext cx="73152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112" y="2169489"/>
            <a:ext cx="67437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04176" y="1932951"/>
            <a:ext cx="404088"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981162" y="2123451"/>
            <a:ext cx="446028" cy="10342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206758" y="3157735"/>
            <a:ext cx="5038725" cy="646331"/>
          </a:xfrm>
          <a:prstGeom prst="rect">
            <a:avLst/>
          </a:prstGeom>
        </p:spPr>
        <p:txBody>
          <a:bodyPr>
            <a:spAutoFit/>
          </a:bodyPr>
          <a:lstStyle/>
          <a:p>
            <a:r>
              <a:rPr lang="vi-VN" dirty="0"/>
              <a:t>Khi ta thêm một custom message, con số này nên được tăng thêm 1 đơn vị</a:t>
            </a:r>
            <a:endParaRPr lang="en-US" dirty="0"/>
          </a:p>
        </p:txBody>
      </p:sp>
      <p:sp>
        <p:nvSpPr>
          <p:cNvPr id="15" name="Rectangle 14"/>
          <p:cNvSpPr/>
          <p:nvPr/>
        </p:nvSpPr>
        <p:spPr>
          <a:xfrm>
            <a:off x="5616376" y="2180601"/>
            <a:ext cx="4248472" cy="255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5" idx="2"/>
          </p:cNvCxnSpPr>
          <p:nvPr/>
        </p:nvCxnSpPr>
        <p:spPr>
          <a:xfrm>
            <a:off x="7740612" y="2436189"/>
            <a:ext cx="0" cy="1271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020552" y="3804066"/>
            <a:ext cx="5038725" cy="646331"/>
          </a:xfrm>
          <a:prstGeom prst="rect">
            <a:avLst/>
          </a:prstGeom>
        </p:spPr>
        <p:txBody>
          <a:bodyPr>
            <a:spAutoFit/>
          </a:bodyPr>
          <a:lstStyle/>
          <a:p>
            <a:r>
              <a:rPr lang="en-US" dirty="0" err="1"/>
              <a:t>Mã</a:t>
            </a:r>
            <a:r>
              <a:rPr lang="en-US" dirty="0"/>
              <a:t> </a:t>
            </a:r>
            <a:r>
              <a:rPr lang="en-US" dirty="0" err="1"/>
              <a:t>msg</a:t>
            </a:r>
            <a:r>
              <a:rPr lang="en-US" dirty="0"/>
              <a:t> id, </a:t>
            </a:r>
            <a:r>
              <a:rPr lang="en-US" dirty="0" err="1"/>
              <a:t>crc</a:t>
            </a:r>
            <a:r>
              <a:rPr lang="en-US" dirty="0"/>
              <a:t>, .. </a:t>
            </a:r>
            <a:r>
              <a:rPr lang="en-US" dirty="0" err="1"/>
              <a:t>của</a:t>
            </a:r>
            <a:r>
              <a:rPr lang="en-US" dirty="0"/>
              <a:t> custom message (</a:t>
            </a:r>
            <a:r>
              <a:rPr lang="en-US" dirty="0" err="1"/>
              <a:t>lấy</a:t>
            </a:r>
            <a:r>
              <a:rPr lang="en-US" dirty="0"/>
              <a:t> </a:t>
            </a:r>
            <a:r>
              <a:rPr lang="en-US" dirty="0" err="1"/>
              <a:t>trong</a:t>
            </a:r>
            <a:r>
              <a:rPr lang="en-US" dirty="0"/>
              <a:t> file common.hpp </a:t>
            </a:r>
            <a:r>
              <a:rPr lang="en-US" dirty="0" err="1"/>
              <a:t>mà</a:t>
            </a:r>
            <a:r>
              <a:rPr lang="en-US" dirty="0"/>
              <a:t> </a:t>
            </a:r>
            <a:r>
              <a:rPr lang="en-US" dirty="0" err="1"/>
              <a:t>mavlink</a:t>
            </a:r>
            <a:r>
              <a:rPr lang="en-US" dirty="0"/>
              <a:t> </a:t>
            </a:r>
            <a:r>
              <a:rPr lang="en-US" dirty="0" err="1"/>
              <a:t>genarate</a:t>
            </a:r>
            <a:r>
              <a:rPr lang="en-US" dirty="0"/>
              <a:t> </a:t>
            </a:r>
            <a:r>
              <a:rPr lang="en-US" dirty="0" err="1"/>
              <a:t>ra</a:t>
            </a:r>
            <a:r>
              <a:rPr lang="en-US" dirty="0"/>
              <a:t>)</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32" y="4787949"/>
            <a:ext cx="59721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913437" y="4778832"/>
            <a:ext cx="2951411" cy="1754326"/>
          </a:xfrm>
          <a:prstGeom prst="rect">
            <a:avLst/>
          </a:prstGeom>
        </p:spPr>
        <p:txBody>
          <a:bodyPr wrap="square">
            <a:spAutoFit/>
          </a:bodyPr>
          <a:lstStyle/>
          <a:p>
            <a:r>
              <a:rPr lang="vi-VN" dirty="0"/>
              <a:t>Ta tiến hành khai báo custom message với data mong muốn, và dùng lệnh  pack_and_send_mavlink_message_t() để gửi lên QGC (xem slide 27)</a:t>
            </a:r>
            <a:endParaRPr lang="en-US" dirty="0"/>
          </a:p>
        </p:txBody>
      </p:sp>
    </p:spTree>
    <p:extLst>
      <p:ext uri="{BB962C8B-B14F-4D97-AF65-F5344CB8AC3E}">
        <p14:creationId xmlns:p14="http://schemas.microsoft.com/office/powerpoint/2010/main" val="4582062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595582" cy="369332"/>
          </a:xfrm>
          <a:prstGeom prst="rect">
            <a:avLst/>
          </a:prstGeom>
          <a:noFill/>
        </p:spPr>
        <p:txBody>
          <a:bodyPr wrap="none" rtlCol="0">
            <a:spAutoFit/>
          </a:bodyPr>
          <a:lstStyle/>
          <a:p>
            <a:r>
              <a:rPr lang="en-US" b="1" dirty="0" err="1"/>
              <a:t>Tạo</a:t>
            </a:r>
            <a:r>
              <a:rPr lang="en-US" b="1" dirty="0"/>
              <a:t> custom message </a:t>
            </a:r>
          </a:p>
        </p:txBody>
      </p:sp>
      <p:sp>
        <p:nvSpPr>
          <p:cNvPr id="8" name="TextBox 7"/>
          <p:cNvSpPr txBox="1"/>
          <p:nvPr/>
        </p:nvSpPr>
        <p:spPr>
          <a:xfrm>
            <a:off x="575816" y="634166"/>
            <a:ext cx="1120820" cy="369332"/>
          </a:xfrm>
          <a:prstGeom prst="rect">
            <a:avLst/>
          </a:prstGeom>
          <a:noFill/>
        </p:spPr>
        <p:txBody>
          <a:bodyPr wrap="none" rtlCol="0">
            <a:spAutoFit/>
          </a:bodyPr>
          <a:lstStyle/>
          <a:p>
            <a:r>
              <a:rPr lang="en-US" i="1" dirty="0"/>
              <a:t>4. Demo:</a:t>
            </a: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262" y="1030495"/>
            <a:ext cx="7612285" cy="282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874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99" name="CustomShape 2"/>
          <p:cNvSpPr/>
          <p:nvPr/>
        </p:nvSpPr>
        <p:spPr>
          <a:xfrm>
            <a:off x="939600" y="643680"/>
            <a:ext cx="280728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1. Heartbeat Protocol</a:t>
            </a:r>
            <a:endParaRPr lang="en-US" sz="1800" b="0" strike="noStrike" spc="-1">
              <a:solidFill>
                <a:srgbClr val="000000"/>
              </a:solidFill>
              <a:uFill>
                <a:solidFill>
                  <a:srgbClr val="FFFFFF"/>
                </a:solidFill>
              </a:uFill>
              <a:latin typeface="Arial"/>
            </a:endParaRPr>
          </a:p>
        </p:txBody>
      </p:sp>
      <p:sp>
        <p:nvSpPr>
          <p:cNvPr id="100" name="CustomShape 3"/>
          <p:cNvSpPr/>
          <p:nvPr/>
        </p:nvSpPr>
        <p:spPr>
          <a:xfrm>
            <a:off x="731520" y="1208160"/>
            <a:ext cx="8683200" cy="59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Khi khởi động ROS, hệ thống sẽ gửi liên tục gói heartbeat lên GUI để xác nhận kết nối  </a:t>
            </a:r>
            <a:endParaRPr lang="en-US" sz="1800" b="0" strike="noStrike" spc="-1">
              <a:solidFill>
                <a:srgbClr val="000000"/>
              </a:solidFill>
              <a:uFill>
                <a:solidFill>
                  <a:srgbClr val="FFFFFF"/>
                </a:solidFill>
              </a:uFill>
              <a:latin typeface="Arial"/>
            </a:endParaRPr>
          </a:p>
        </p:txBody>
      </p:sp>
      <p:pic>
        <p:nvPicPr>
          <p:cNvPr id="101" name="Picture 98"/>
          <p:cNvPicPr/>
          <p:nvPr/>
        </p:nvPicPr>
        <p:blipFill>
          <a:blip r:embed="rId2"/>
          <a:stretch/>
        </p:blipFill>
        <p:spPr>
          <a:xfrm>
            <a:off x="838440" y="1949040"/>
            <a:ext cx="3273840" cy="1340280"/>
          </a:xfrm>
          <a:prstGeom prst="rect">
            <a:avLst/>
          </a:prstGeom>
          <a:ln>
            <a:noFill/>
          </a:ln>
        </p:spPr>
      </p:pic>
      <p:pic>
        <p:nvPicPr>
          <p:cNvPr id="102" name="Picture 99"/>
          <p:cNvPicPr/>
          <p:nvPr/>
        </p:nvPicPr>
        <p:blipFill>
          <a:blip r:embed="rId3"/>
          <a:stretch/>
        </p:blipFill>
        <p:spPr>
          <a:xfrm>
            <a:off x="1097280" y="3460680"/>
            <a:ext cx="7952760" cy="2206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3311612" cy="369332"/>
          </a:xfrm>
          <a:prstGeom prst="rect">
            <a:avLst/>
          </a:prstGeom>
          <a:noFill/>
        </p:spPr>
        <p:txBody>
          <a:bodyPr wrap="none" rtlCol="0">
            <a:spAutoFit/>
          </a:bodyPr>
          <a:lstStyle/>
          <a:p>
            <a:r>
              <a:rPr lang="en-US" b="1" dirty="0" err="1"/>
              <a:t>Chỉnh</a:t>
            </a:r>
            <a:r>
              <a:rPr lang="en-US" b="1" dirty="0"/>
              <a:t> </a:t>
            </a:r>
            <a:r>
              <a:rPr lang="en-US" b="1" dirty="0" err="1"/>
              <a:t>sửa</a:t>
            </a:r>
            <a:r>
              <a:rPr lang="en-US" b="1" dirty="0"/>
              <a:t> </a:t>
            </a:r>
            <a:r>
              <a:rPr lang="en-US" b="1" dirty="0" err="1"/>
              <a:t>ValuePageWidget</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896" y="761624"/>
            <a:ext cx="23622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76" y="761624"/>
            <a:ext cx="3038475" cy="653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04409" y="761624"/>
            <a:ext cx="3888432" cy="1477328"/>
          </a:xfrm>
          <a:prstGeom prst="rect">
            <a:avLst/>
          </a:prstGeom>
        </p:spPr>
        <p:txBody>
          <a:bodyPr wrap="square">
            <a:spAutoFit/>
          </a:bodyPr>
          <a:lstStyle/>
          <a:p>
            <a:pPr algn="just"/>
            <a:r>
              <a:rPr lang="en-US" dirty="0" err="1"/>
              <a:t>Việc</a:t>
            </a:r>
            <a:r>
              <a:rPr lang="en-US" dirty="0"/>
              <a:t> </a:t>
            </a:r>
            <a:r>
              <a:rPr lang="en-US" dirty="0" err="1"/>
              <a:t>chỉnh</a:t>
            </a:r>
            <a:r>
              <a:rPr lang="en-US" dirty="0"/>
              <a:t> </a:t>
            </a:r>
            <a:r>
              <a:rPr lang="en-US" dirty="0" err="1"/>
              <a:t>sửa</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trong</a:t>
            </a:r>
            <a:r>
              <a:rPr lang="en-US" dirty="0"/>
              <a:t> </a:t>
            </a:r>
            <a:r>
              <a:rPr lang="en-US" dirty="0" err="1"/>
              <a:t>ValuePageWidget</a:t>
            </a:r>
            <a:r>
              <a:rPr lang="en-US" dirty="0"/>
              <a:t> </a:t>
            </a:r>
            <a:r>
              <a:rPr lang="en-US" dirty="0" err="1"/>
              <a:t>sẽ</a:t>
            </a:r>
            <a:r>
              <a:rPr lang="en-US" dirty="0"/>
              <a:t> </a:t>
            </a:r>
            <a:r>
              <a:rPr lang="en-US" dirty="0" err="1"/>
              <a:t>chủ</a:t>
            </a:r>
            <a:r>
              <a:rPr lang="en-US" dirty="0"/>
              <a:t> </a:t>
            </a:r>
            <a:r>
              <a:rPr lang="en-US" dirty="0" err="1"/>
              <a:t>yếu</a:t>
            </a:r>
            <a:r>
              <a:rPr lang="en-US" dirty="0"/>
              <a:t> </a:t>
            </a:r>
            <a:r>
              <a:rPr lang="en-US" dirty="0" err="1"/>
              <a:t>nằm</a:t>
            </a:r>
            <a:r>
              <a:rPr lang="en-US" dirty="0"/>
              <a:t> </a:t>
            </a:r>
            <a:r>
              <a:rPr lang="en-US" dirty="0" err="1"/>
              <a:t>trong</a:t>
            </a:r>
            <a:r>
              <a:rPr lang="en-US" dirty="0"/>
              <a:t> file: </a:t>
            </a:r>
            <a:r>
              <a:rPr lang="en-US" dirty="0" err="1"/>
              <a:t>ValuePageWidget.qml</a:t>
            </a:r>
            <a:r>
              <a:rPr lang="en-US" dirty="0"/>
              <a:t>, MultiVehicleManager.cc, Vehicle.cc, FactGroup.cc</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176" y="4355901"/>
            <a:ext cx="5976417" cy="295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24257" y="3599172"/>
            <a:ext cx="4012599" cy="646331"/>
          </a:xfrm>
          <a:prstGeom prst="rect">
            <a:avLst/>
          </a:prstGeom>
        </p:spPr>
        <p:txBody>
          <a:bodyPr wrap="square">
            <a:spAutoFit/>
          </a:bodyPr>
          <a:lstStyle/>
          <a:p>
            <a:r>
              <a:rPr lang="vi-VN" i="1" dirty="0"/>
              <a:t>Chỗ thêm các trường trong phần setting page của ValuePageWidget</a:t>
            </a:r>
            <a:endParaRPr lang="en-US" i="1" dirty="0"/>
          </a:p>
        </p:txBody>
      </p:sp>
    </p:spTree>
    <p:extLst>
      <p:ext uri="{BB962C8B-B14F-4D97-AF65-F5344CB8AC3E}">
        <p14:creationId xmlns:p14="http://schemas.microsoft.com/office/powerpoint/2010/main" val="33061827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450094" cy="369332"/>
          </a:xfrm>
          <a:prstGeom prst="rect">
            <a:avLst/>
          </a:prstGeom>
          <a:noFill/>
        </p:spPr>
        <p:txBody>
          <a:bodyPr wrap="none" rtlCol="0">
            <a:spAutoFit/>
          </a:bodyPr>
          <a:lstStyle/>
          <a:p>
            <a:r>
              <a:rPr lang="en-US" b="1" dirty="0" err="1"/>
              <a:t>Chỉnh</a:t>
            </a:r>
            <a:r>
              <a:rPr lang="en-US" b="1" dirty="0"/>
              <a:t> </a:t>
            </a:r>
            <a:r>
              <a:rPr lang="en-US" b="1" dirty="0" err="1"/>
              <a:t>sửa</a:t>
            </a:r>
            <a:r>
              <a:rPr lang="en-US" b="1" dirty="0"/>
              <a:t> Main Tool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782" y="171986"/>
            <a:ext cx="3495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929" y="1475581"/>
            <a:ext cx="77438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5419" y="971525"/>
            <a:ext cx="9039389" cy="369332"/>
          </a:xfrm>
          <a:prstGeom prst="rect">
            <a:avLst/>
          </a:prstGeom>
        </p:spPr>
        <p:txBody>
          <a:bodyPr wrap="square">
            <a:spAutoFit/>
          </a:bodyPr>
          <a:lstStyle/>
          <a:p>
            <a:r>
              <a:rPr lang="en-US" dirty="0" err="1"/>
              <a:t>Để</a:t>
            </a:r>
            <a:r>
              <a:rPr lang="en-US" dirty="0"/>
              <a:t> </a:t>
            </a:r>
            <a:r>
              <a:rPr lang="en-US" dirty="0" err="1"/>
              <a:t>chỉnh</a:t>
            </a:r>
            <a:r>
              <a:rPr lang="en-US" dirty="0"/>
              <a:t> </a:t>
            </a:r>
            <a:r>
              <a:rPr lang="en-US" dirty="0" err="1"/>
              <a:t>sửa</a:t>
            </a:r>
            <a:r>
              <a:rPr lang="en-US" dirty="0"/>
              <a:t> Main Tool ta can </a:t>
            </a:r>
            <a:r>
              <a:rPr lang="en-US" dirty="0" err="1"/>
              <a:t>thiệp</a:t>
            </a:r>
            <a:r>
              <a:rPr lang="en-US" dirty="0"/>
              <a:t> </a:t>
            </a:r>
            <a:r>
              <a:rPr lang="en-US" dirty="0" err="1"/>
              <a:t>vào</a:t>
            </a:r>
            <a:r>
              <a:rPr lang="en-US" dirty="0"/>
              <a:t> file </a:t>
            </a:r>
            <a:r>
              <a:rPr lang="en-US" dirty="0" err="1"/>
              <a:t>MainToolBar.qml</a:t>
            </a:r>
            <a:endParaRPr lang="en-US" dirty="0"/>
          </a:p>
        </p:txBody>
      </p:sp>
    </p:spTree>
    <p:extLst>
      <p:ext uri="{BB962C8B-B14F-4D97-AF65-F5344CB8AC3E}">
        <p14:creationId xmlns:p14="http://schemas.microsoft.com/office/powerpoint/2010/main" val="1422999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916183" cy="369332"/>
          </a:xfrm>
          <a:prstGeom prst="rect">
            <a:avLst/>
          </a:prstGeom>
          <a:noFill/>
        </p:spPr>
        <p:txBody>
          <a:bodyPr wrap="none" rtlCol="0">
            <a:spAutoFit/>
          </a:bodyPr>
          <a:lstStyle/>
          <a:p>
            <a:r>
              <a:rPr lang="en-US" b="1" dirty="0" err="1"/>
              <a:t>Chỉnh</a:t>
            </a:r>
            <a:r>
              <a:rPr lang="en-US" b="1" dirty="0"/>
              <a:t> </a:t>
            </a:r>
            <a:r>
              <a:rPr lang="en-US" b="1" dirty="0" err="1"/>
              <a:t>sửa</a:t>
            </a:r>
            <a:r>
              <a:rPr lang="en-US" b="1" dirty="0"/>
              <a:t> code Joystick</a:t>
            </a:r>
            <a:endParaRPr lang="en-US" b="1" dirty="0"/>
          </a:p>
        </p:txBody>
      </p:sp>
      <p:sp>
        <p:nvSpPr>
          <p:cNvPr id="3" name="Rectangle 2"/>
          <p:cNvSpPr/>
          <p:nvPr/>
        </p:nvSpPr>
        <p:spPr>
          <a:xfrm>
            <a:off x="387424" y="683493"/>
            <a:ext cx="5038725" cy="646331"/>
          </a:xfrm>
          <a:prstGeom prst="rect">
            <a:avLst/>
          </a:prstGeom>
        </p:spPr>
        <p:txBody>
          <a:bodyPr>
            <a:spAutoFit/>
          </a:bodyPr>
          <a:lstStyle/>
          <a:p>
            <a:r>
              <a:rPr lang="vi-VN" dirty="0"/>
              <a:t>Phần code Joystick được nằm trong thư mục src/joystick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336" y="586720"/>
            <a:ext cx="31527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208" y="1724670"/>
            <a:ext cx="57912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7425" y="1724670"/>
            <a:ext cx="3500760" cy="1200329"/>
          </a:xfrm>
          <a:prstGeom prst="rect">
            <a:avLst/>
          </a:prstGeom>
        </p:spPr>
        <p:txBody>
          <a:bodyPr wrap="square">
            <a:spAutoFit/>
          </a:bodyPr>
          <a:lstStyle/>
          <a:p>
            <a:pPr algn="just"/>
            <a:r>
              <a:rPr lang="vi-VN" dirty="0"/>
              <a:t>Trong Joystick.cpp ta chu ý đến hàm void Joystick::run(void) là hàm update các giá trị của Joystick mỗi 25Hz</a:t>
            </a:r>
            <a:endParaRPr lang="en-US"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5003973"/>
            <a:ext cx="6334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03808" y="5508029"/>
            <a:ext cx="9391600" cy="923330"/>
          </a:xfrm>
          <a:prstGeom prst="rect">
            <a:avLst/>
          </a:prstGeom>
        </p:spPr>
        <p:txBody>
          <a:bodyPr wrap="square">
            <a:spAutoFit/>
          </a:bodyPr>
          <a:lstStyle/>
          <a:p>
            <a:r>
              <a:rPr lang="vi-VN" dirty="0"/>
              <a:t>Trong hàm này, ta quan trọng đến lênh emit signal  "manualControl" dùng để gửi các giá trị của Joystick đã được tùy chỉnh thành các giá trị </a:t>
            </a:r>
            <a:r>
              <a:rPr lang="vi-VN" i="1" dirty="0"/>
              <a:t>roll, pitch, heading</a:t>
            </a:r>
            <a:r>
              <a:rPr lang="vi-VN" dirty="0"/>
              <a:t>,... tương ứng và đóng gói MANUAL_CONTROL gửi xuống ROS</a:t>
            </a:r>
            <a:endParaRPr lang="en-US" dirty="0"/>
          </a:p>
        </p:txBody>
      </p:sp>
    </p:spTree>
    <p:extLst>
      <p:ext uri="{BB962C8B-B14F-4D97-AF65-F5344CB8AC3E}">
        <p14:creationId xmlns:p14="http://schemas.microsoft.com/office/powerpoint/2010/main" val="35415173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2" y="217388"/>
            <a:ext cx="2916183" cy="369332"/>
          </a:xfrm>
          <a:prstGeom prst="rect">
            <a:avLst/>
          </a:prstGeom>
          <a:noFill/>
        </p:spPr>
        <p:txBody>
          <a:bodyPr wrap="none" rtlCol="0">
            <a:spAutoFit/>
          </a:bodyPr>
          <a:lstStyle/>
          <a:p>
            <a:r>
              <a:rPr lang="en-US" b="1" dirty="0" err="1"/>
              <a:t>Chỉnh</a:t>
            </a:r>
            <a:r>
              <a:rPr lang="en-US" b="1" dirty="0"/>
              <a:t> </a:t>
            </a:r>
            <a:r>
              <a:rPr lang="en-US" b="1" dirty="0" err="1"/>
              <a:t>sửa</a:t>
            </a:r>
            <a:r>
              <a:rPr lang="en-US" b="1" dirty="0"/>
              <a:t> code Joystick</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35" y="586720"/>
            <a:ext cx="77914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5816" y="3635821"/>
            <a:ext cx="9001000" cy="646331"/>
          </a:xfrm>
          <a:prstGeom prst="rect">
            <a:avLst/>
          </a:prstGeom>
        </p:spPr>
        <p:txBody>
          <a:bodyPr wrap="square">
            <a:spAutoFit/>
          </a:bodyPr>
          <a:lstStyle/>
          <a:p>
            <a:r>
              <a:rPr lang="vi-VN" dirty="0"/>
              <a:t>Signal "manualControl" sẽ được connect tới slot void UAS::setExternalControlSetpoint, ở đây các giá trị sẽ được đóng gói và gửi đi theo chuẩn mavlink</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421" y="4354363"/>
            <a:ext cx="711517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1572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04"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2. SysStatus Protocol</a:t>
            </a:r>
            <a:endParaRPr lang="en-US" sz="1800" b="0" strike="noStrike" spc="-1">
              <a:solidFill>
                <a:srgbClr val="000000"/>
              </a:solidFill>
              <a:uFill>
                <a:solidFill>
                  <a:srgbClr val="FFFFFF"/>
                </a:solidFill>
              </a:uFill>
              <a:latin typeface="Arial"/>
            </a:endParaRPr>
          </a:p>
        </p:txBody>
      </p:sp>
      <p:sp>
        <p:nvSpPr>
          <p:cNvPr id="105" name="CustomShape 3"/>
          <p:cNvSpPr/>
          <p:nvPr/>
        </p:nvSpPr>
        <p:spPr>
          <a:xfrm>
            <a:off x="731520" y="1208160"/>
            <a:ext cx="8683200" cy="59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Arial"/>
                <a:ea typeface="DejaVu Sans"/>
              </a:rPr>
              <a:t>SysStatus </a:t>
            </a:r>
            <a:r>
              <a:rPr lang="en-US" sz="1800" b="0" strike="noStrike" spc="-1">
                <a:solidFill>
                  <a:srgbClr val="000000"/>
                </a:solidFill>
                <a:uFill>
                  <a:solidFill>
                    <a:srgbClr val="FFFFFF"/>
                  </a:solidFill>
                </a:uFill>
                <a:latin typeface="Arial"/>
                <a:ea typeface="DejaVu Sans"/>
              </a:rPr>
              <a:t>gửi tất cả các dữ liệu từ ROS lên GUI, các thông số được gửi là</a:t>
            </a:r>
            <a:r>
              <a:rPr lang="en-US" sz="1800" b="0" i="1" strike="noStrike" spc="-1">
                <a:solidFill>
                  <a:srgbClr val="000000"/>
                </a:solidFill>
                <a:uFill>
                  <a:solidFill>
                    <a:srgbClr val="FFFFFF"/>
                  </a:solidFill>
                </a:uFill>
                <a:latin typeface="Arial"/>
                <a:ea typeface="DejaVu Sans"/>
              </a:rPr>
              <a:t> voltage_battery, current_battery, battery_remaining,…</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Arial"/>
                <a:ea typeface="DejaVu Sans"/>
              </a:rPr>
              <a:t>Giống như Heatbeat, SysStatus cũng được gửi liên tục từ ROS lên GUI</a:t>
            </a:r>
            <a:endParaRPr lang="en-US" sz="1800" b="0" strike="noStrike" spc="-1">
              <a:solidFill>
                <a:srgbClr val="000000"/>
              </a:solidFill>
              <a:uFill>
                <a:solidFill>
                  <a:srgbClr val="FFFFFF"/>
                </a:solidFill>
              </a:uFill>
              <a:latin typeface="Arial"/>
            </a:endParaRPr>
          </a:p>
        </p:txBody>
      </p:sp>
      <p:pic>
        <p:nvPicPr>
          <p:cNvPr id="106" name="Picture 103"/>
          <p:cNvPicPr/>
          <p:nvPr/>
        </p:nvPicPr>
        <p:blipFill>
          <a:blip r:embed="rId2"/>
          <a:stretch/>
        </p:blipFill>
        <p:spPr>
          <a:xfrm>
            <a:off x="822960" y="2360520"/>
            <a:ext cx="6930720" cy="2025360"/>
          </a:xfrm>
          <a:prstGeom prst="rect">
            <a:avLst/>
          </a:prstGeom>
          <a:ln>
            <a:noFill/>
          </a:ln>
        </p:spPr>
      </p:pic>
      <p:pic>
        <p:nvPicPr>
          <p:cNvPr id="107" name="Picture 104"/>
          <p:cNvPicPr/>
          <p:nvPr/>
        </p:nvPicPr>
        <p:blipFill>
          <a:blip r:embed="rId3"/>
          <a:stretch/>
        </p:blipFill>
        <p:spPr>
          <a:xfrm>
            <a:off x="822960" y="5029200"/>
            <a:ext cx="4311360" cy="586800"/>
          </a:xfrm>
          <a:prstGeom prst="rect">
            <a:avLst/>
          </a:prstGeom>
          <a:ln>
            <a:noFill/>
          </a:ln>
        </p:spPr>
      </p:pic>
      <p:sp>
        <p:nvSpPr>
          <p:cNvPr id="108" name="CustomShape 4"/>
          <p:cNvSpPr/>
          <p:nvPr/>
        </p:nvSpPr>
        <p:spPr>
          <a:xfrm>
            <a:off x="881640" y="4591440"/>
            <a:ext cx="387000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Thông tin trạng thái hiển thị trên GUI</a:t>
            </a:r>
            <a:endParaRPr lang="en-US" sz="1800" b="0" strike="noStrike" spc="-1">
              <a:solidFill>
                <a:srgbClr val="000000"/>
              </a:solidFill>
              <a:uFill>
                <a:solidFill>
                  <a:srgbClr val="FFFFFF"/>
                </a:solidFill>
              </a:uFill>
              <a:latin typeface="Arial"/>
            </a:endParaRPr>
          </a:p>
        </p:txBody>
      </p:sp>
      <p:pic>
        <p:nvPicPr>
          <p:cNvPr id="109" name="Picture 106"/>
          <p:cNvPicPr/>
          <p:nvPr/>
        </p:nvPicPr>
        <p:blipFill>
          <a:blip r:embed="rId4"/>
          <a:stretch/>
        </p:blipFill>
        <p:spPr>
          <a:xfrm>
            <a:off x="822960" y="6117480"/>
            <a:ext cx="6968880" cy="1377360"/>
          </a:xfrm>
          <a:prstGeom prst="rect">
            <a:avLst/>
          </a:prstGeom>
          <a:ln>
            <a:noFill/>
          </a:ln>
        </p:spPr>
      </p:pic>
      <p:sp>
        <p:nvSpPr>
          <p:cNvPr id="110" name="CustomShape 5"/>
          <p:cNvSpPr/>
          <p:nvPr/>
        </p:nvSpPr>
        <p:spPr>
          <a:xfrm>
            <a:off x="914400" y="5760720"/>
            <a:ext cx="723528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Các gói tin chưa được truyền lên được hiển thị trong cửa sổ dưới đây</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12"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2. SysStatus Protocol</a:t>
            </a:r>
            <a:endParaRPr lang="en-US" sz="1800" b="0" strike="noStrike" spc="-1">
              <a:solidFill>
                <a:srgbClr val="000000"/>
              </a:solidFill>
              <a:uFill>
                <a:solidFill>
                  <a:srgbClr val="FFFFFF"/>
                </a:solidFill>
              </a:uFill>
              <a:latin typeface="Arial"/>
            </a:endParaRPr>
          </a:p>
        </p:txBody>
      </p:sp>
      <p:pic>
        <p:nvPicPr>
          <p:cNvPr id="113" name="Picture 110"/>
          <p:cNvPicPr/>
          <p:nvPr/>
        </p:nvPicPr>
        <p:blipFill>
          <a:blip r:embed="rId2"/>
          <a:stretch/>
        </p:blipFill>
        <p:spPr>
          <a:xfrm>
            <a:off x="175680" y="1280160"/>
            <a:ext cx="9788400" cy="5149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241560" y="182880"/>
            <a:ext cx="5698080" cy="3423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Các protocol trong QGroundControl</a:t>
            </a:r>
            <a:endParaRPr lang="en-US" sz="1800" b="0" strike="noStrike" spc="-1">
              <a:solidFill>
                <a:srgbClr val="000000"/>
              </a:solidFill>
              <a:uFill>
                <a:solidFill>
                  <a:srgbClr val="FFFFFF"/>
                </a:solidFill>
              </a:uFill>
              <a:latin typeface="Arial"/>
            </a:endParaRPr>
          </a:p>
        </p:txBody>
      </p:sp>
      <p:sp>
        <p:nvSpPr>
          <p:cNvPr id="115" name="CustomShape 2"/>
          <p:cNvSpPr/>
          <p:nvPr/>
        </p:nvSpPr>
        <p:spPr>
          <a:xfrm>
            <a:off x="939600" y="643680"/>
            <a:ext cx="2897640" cy="34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3. Command Protocol</a:t>
            </a:r>
            <a:endParaRPr lang="en-US" sz="1800" b="0" strike="noStrike" spc="-1">
              <a:solidFill>
                <a:srgbClr val="000000"/>
              </a:solidFill>
              <a:uFill>
                <a:solidFill>
                  <a:srgbClr val="FFFFFF"/>
                </a:solidFill>
              </a:uFill>
              <a:latin typeface="Arial"/>
            </a:endParaRPr>
          </a:p>
        </p:txBody>
      </p:sp>
      <p:sp>
        <p:nvSpPr>
          <p:cNvPr id="116" name="CustomShape 3"/>
          <p:cNvSpPr/>
          <p:nvPr/>
        </p:nvSpPr>
        <p:spPr>
          <a:xfrm>
            <a:off x="1005840" y="1188720"/>
            <a:ext cx="859212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Các lệnh command được sử dụng trong 2 trường hợp chính: dùng cho misson - lệnh bắt đầu/kết thúc/dừng đột ngột misson, dùng cho các trường hợp cần request - response một giá trị trả về từ ROS</a:t>
            </a:r>
            <a:endParaRPr lang="en-US" sz="1800" b="0" strike="noStrike" spc="-1">
              <a:solidFill>
                <a:srgbClr val="000000"/>
              </a:solidFill>
              <a:uFill>
                <a:solidFill>
                  <a:srgbClr val="FFFFFF"/>
                </a:solidFill>
              </a:uFill>
              <a:latin typeface="Arial"/>
            </a:endParaRPr>
          </a:p>
        </p:txBody>
      </p:sp>
      <p:pic>
        <p:nvPicPr>
          <p:cNvPr id="117" name="Picture 114"/>
          <p:cNvPicPr/>
          <p:nvPr/>
        </p:nvPicPr>
        <p:blipFill>
          <a:blip r:embed="rId2"/>
          <a:stretch/>
        </p:blipFill>
        <p:spPr>
          <a:xfrm>
            <a:off x="914400" y="2168280"/>
            <a:ext cx="4139640" cy="2034720"/>
          </a:xfrm>
          <a:prstGeom prst="rect">
            <a:avLst/>
          </a:prstGeom>
          <a:ln>
            <a:noFill/>
          </a:ln>
        </p:spPr>
      </p:pic>
      <p:sp>
        <p:nvSpPr>
          <p:cNvPr id="118" name="CustomShape 4"/>
          <p:cNvSpPr/>
          <p:nvPr/>
        </p:nvSpPr>
        <p:spPr>
          <a:xfrm>
            <a:off x="5212080" y="2286000"/>
            <a:ext cx="4660200"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Có 4 loại message: COMMAND_LONG, COMMAND_INT, COMMAND_ACK, COMMAND_CANCEL</a:t>
            </a:r>
            <a:endParaRPr lang="en-US" sz="1800" b="0" strike="noStrike" spc="-1">
              <a:solidFill>
                <a:srgbClr val="000000"/>
              </a:solidFill>
              <a:uFill>
                <a:solidFill>
                  <a:srgbClr val="FFFFFF"/>
                </a:solidFill>
              </a:uFill>
              <a:latin typeface="Arial"/>
            </a:endParaRPr>
          </a:p>
        </p:txBody>
      </p:sp>
      <p:pic>
        <p:nvPicPr>
          <p:cNvPr id="119" name="Picture 116"/>
          <p:cNvPicPr/>
          <p:nvPr/>
        </p:nvPicPr>
        <p:blipFill>
          <a:blip r:embed="rId3"/>
          <a:stretch/>
        </p:blipFill>
        <p:spPr>
          <a:xfrm>
            <a:off x="873000" y="4740480"/>
            <a:ext cx="7353360" cy="2662920"/>
          </a:xfrm>
          <a:prstGeom prst="rect">
            <a:avLst/>
          </a:prstGeom>
          <a:ln>
            <a:noFill/>
          </a:ln>
        </p:spPr>
      </p:pic>
      <p:sp>
        <p:nvSpPr>
          <p:cNvPr id="120" name="CustomShape 5"/>
          <p:cNvSpPr/>
          <p:nvPr/>
        </p:nvSpPr>
        <p:spPr>
          <a:xfrm>
            <a:off x="1188720" y="4389120"/>
            <a:ext cx="2376360" cy="34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Arial"/>
                <a:ea typeface="DejaVu Sans"/>
              </a:rPr>
              <a:t>COMMAND_LONG</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2066</TotalTime>
  <Words>3320</Words>
  <Application>Microsoft Office PowerPoint</Application>
  <PresentationFormat>Custom</PresentationFormat>
  <Paragraphs>291</Paragraphs>
  <Slides>63</Slides>
  <Notes>0</Notes>
  <HiddenSlides>0</HiddenSlides>
  <MMClips>0</MMClips>
  <ScaleCrop>false</ScaleCrop>
  <HeadingPairs>
    <vt:vector size="4" baseType="variant">
      <vt:variant>
        <vt:lpstr>Theme</vt:lpstr>
      </vt:variant>
      <vt:variant>
        <vt:i4>2</vt:i4>
      </vt:variant>
      <vt:variant>
        <vt:lpstr>Slide Titles</vt:lpstr>
      </vt:variant>
      <vt:variant>
        <vt:i4>63</vt:i4>
      </vt:variant>
    </vt:vector>
  </HeadingPairs>
  <TitlesOfParts>
    <vt:vector size="65"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ismail - </cp:lastModifiedBy>
  <cp:revision>296</cp:revision>
  <dcterms:created xsi:type="dcterms:W3CDTF">2020-08-08T10:35:10Z</dcterms:created>
  <dcterms:modified xsi:type="dcterms:W3CDTF">2020-09-06T00:47:13Z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41</vt:i4>
  </property>
</Properties>
</file>